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8.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9.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0.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3.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14.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5.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6.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17.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8.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19.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20.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21.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22.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23.xml" ContentType="application/vnd.openxmlformats-officedocument.presentationml.notesSlide+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24.xml" ContentType="application/vnd.openxmlformats-officedocument.presentationml.notesSlide+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25.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26.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27.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notesSlides/notesSlide28.xml" ContentType="application/vnd.openxmlformats-officedocument.presentationml.notesSlid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notesSlides/notesSlide29.xml" ContentType="application/vnd.openxmlformats-officedocument.presentationml.notesSlide+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notesSlides/notesSlide30.xml" ContentType="application/vnd.openxmlformats-officedocument.presentationml.notesSlide+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4"/>
  </p:sldMasterIdLst>
  <p:notesMasterIdLst>
    <p:notesMasterId r:id="rId50"/>
  </p:notesMasterIdLst>
  <p:handoutMasterIdLst>
    <p:handoutMasterId r:id="rId51"/>
  </p:handoutMasterIdLst>
  <p:sldIdLst>
    <p:sldId id="256" r:id="rId5"/>
    <p:sldId id="307" r:id="rId6"/>
    <p:sldId id="325" r:id="rId7"/>
    <p:sldId id="326" r:id="rId8"/>
    <p:sldId id="331" r:id="rId9"/>
    <p:sldId id="328" r:id="rId10"/>
    <p:sldId id="329" r:id="rId11"/>
    <p:sldId id="332" r:id="rId12"/>
    <p:sldId id="330" r:id="rId13"/>
    <p:sldId id="293" r:id="rId14"/>
    <p:sldId id="693" r:id="rId15"/>
    <p:sldId id="694" r:id="rId16"/>
    <p:sldId id="686" r:id="rId17"/>
    <p:sldId id="324" r:id="rId18"/>
    <p:sldId id="691" r:id="rId19"/>
    <p:sldId id="690" r:id="rId20"/>
    <p:sldId id="697" r:id="rId21"/>
    <p:sldId id="689" r:id="rId22"/>
    <p:sldId id="702" r:id="rId23"/>
    <p:sldId id="688" r:id="rId24"/>
    <p:sldId id="703" r:id="rId25"/>
    <p:sldId id="704" r:id="rId26"/>
    <p:sldId id="705" r:id="rId27"/>
    <p:sldId id="687" r:id="rId28"/>
    <p:sldId id="668" r:id="rId29"/>
    <p:sldId id="440" r:id="rId30"/>
    <p:sldId id="709" r:id="rId31"/>
    <p:sldId id="713" r:id="rId32"/>
    <p:sldId id="714" r:id="rId33"/>
    <p:sldId id="712" r:id="rId34"/>
    <p:sldId id="445" r:id="rId35"/>
    <p:sldId id="715" r:id="rId36"/>
    <p:sldId id="296" r:id="rId37"/>
    <p:sldId id="297" r:id="rId38"/>
    <p:sldId id="294" r:id="rId39"/>
    <p:sldId id="420" r:id="rId40"/>
    <p:sldId id="716" r:id="rId41"/>
    <p:sldId id="438" r:id="rId42"/>
    <p:sldId id="717" r:id="rId43"/>
    <p:sldId id="439" r:id="rId44"/>
    <p:sldId id="718" r:id="rId45"/>
    <p:sldId id="720" r:id="rId46"/>
    <p:sldId id="721" r:id="rId47"/>
    <p:sldId id="722" r:id="rId48"/>
    <p:sldId id="723" r:id="rId4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72DD17-16BD-5435-8F02-296E3FB8EC07}" name="Thijs Hemeryck" initials="TH" userId="S::thijs.hemeryck.iucpq@ssss.gouv.qc.ca::398a4d68-05c9-43e9-9418-21727992ae93" providerId="AD"/>
  <p188:author id="{D7DFA223-C670-1DE7-434D-1652DAE5D5E1}" name="Lucie Larose" initials="LL" userId="S::lucie.larose@msss.gouv.qc.ca::8c8f1f61-b6d2-4f2c-944f-276f9162c6b6" providerId="AD"/>
  <p188:author id="{34442E36-1BFC-3A91-8F4D-69C87B5932B3}" name="Thijs Hemeryck" initials="TH" userId="S::Thijs.Hemeryck.iucpq@ssss.gouv.qc.ca::398a4d68-05c9-43e9-9418-21727992ae93" providerId="AD"/>
  <p188:author id="{F687D13C-FD4D-6184-84A5-C3DDEFB581A4}" name="Martine Fortin" initials="MF" userId="S::martine.fortin@msss.gouv.qc.ca::0604ba2f-7482-44f1-bd23-da83bb48bdf4" providerId="AD"/>
  <p188:author id="{3EC8A655-EAFB-508D-F90F-8C0A1DC178D9}" name="Thijs Hemeryck" initials="TH" userId="Thijs Hemeryck" providerId="None"/>
  <p188:author id="{67632CAC-66A8-2587-60AE-71365460693E}" name="Julie Tremblay (DGFARB)" initials="J(" userId="S::julie.tremblay.dgfarb@msss.gouv.qc.ca::f7b2a0e8-c875-446d-b1b3-fb668ffbc2b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65" autoAdjust="0"/>
  </p:normalViewPr>
  <p:slideViewPr>
    <p:cSldViewPr snapToGrid="0">
      <p:cViewPr varScale="1">
        <p:scale>
          <a:sx n="93" d="100"/>
          <a:sy n="93" d="100"/>
        </p:scale>
        <p:origin x="630" y="8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8/10/relationships/authors" Target="author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9D3FD8C-AB8C-4ED2-8A71-E48040E03B0D}" type="datetimeFigureOut">
              <a:rPr lang="fr-CA" smtClean="0"/>
              <a:t>2025-08-19</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BFBAE14-CE52-4378-A334-5042AD5CCDA3}" type="datetimeFigureOut">
              <a:rPr lang="fr-CA" smtClean="0"/>
              <a:t>2025-08-19</a:t>
            </a:fld>
            <a:endParaRPr lang="fr-C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C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C0C72D7-96F5-42B1-9260-2A161F60FBBE}" type="slidenum">
              <a:rPr lang="fr-CA" smtClean="0"/>
              <a:t>‹N°›</a:t>
            </a:fld>
            <a:endParaRPr lang="fr-CA"/>
          </a:p>
        </p:txBody>
      </p:sp>
    </p:spTree>
    <p:extLst>
      <p:ext uri="{BB962C8B-B14F-4D97-AF65-F5344CB8AC3E}">
        <p14:creationId xmlns:p14="http://schemas.microsoft.com/office/powerpoint/2010/main" val="158307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fr.wikipedia.org/wiki/Expression_latine"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a:t>
            </a:fld>
            <a:endParaRPr lang="fr-CA"/>
          </a:p>
        </p:txBody>
      </p:sp>
    </p:spTree>
    <p:extLst>
      <p:ext uri="{BB962C8B-B14F-4D97-AF65-F5344CB8AC3E}">
        <p14:creationId xmlns:p14="http://schemas.microsoft.com/office/powerpoint/2010/main" val="2421363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b="1">
                <a:solidFill>
                  <a:srgbClr val="FF0000"/>
                </a:solidFill>
              </a:rPr>
              <a:t>Pour CGR : Il est nécessaire de mentionner que les PDG reçoivent les informations EN PRIMEUR et que les équipes les recevront par après (=que leur équipes ne pourront pas avoir de réponses toutes de suite).</a:t>
            </a:r>
          </a:p>
          <a:p>
            <a:endParaRPr lang="fr-CA"/>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10</a:t>
            </a:fld>
            <a:endParaRPr lang="fr-CA"/>
          </a:p>
        </p:txBody>
      </p:sp>
    </p:spTree>
    <p:extLst>
      <p:ext uri="{BB962C8B-B14F-4D97-AF65-F5344CB8AC3E}">
        <p14:creationId xmlns:p14="http://schemas.microsoft.com/office/powerpoint/2010/main" val="3409844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lnSpc>
                <a:spcPct val="115000"/>
              </a:lnSpc>
              <a:spcAft>
                <a:spcPts val="1000"/>
              </a:spcAft>
            </a:pPr>
            <a:r>
              <a:rPr lang="fr-CA" sz="1400">
                <a:solidFill>
                  <a:srgbClr val="181817"/>
                </a:solidFill>
                <a:effectLst/>
                <a:latin typeface="+mn-lt"/>
                <a:ea typeface="Calibri" panose="020F0502020204030204" pitchFamily="34" charset="0"/>
                <a:cs typeface="Times New Roman" panose="02020603050405020304" pitchFamily="18" charset="0"/>
              </a:rPr>
              <a:t>La présentation se limite aux travaux sur le modèle FAP chirurgie effectués depuis octobre 2022 seulement. Nous ne reviendrons pas sur les informations partagés lors de l’appel du 10 octobre 2022. </a:t>
            </a:r>
          </a:p>
          <a:p>
            <a:pPr algn="just">
              <a:lnSpc>
                <a:spcPct val="115000"/>
              </a:lnSpc>
              <a:spcAft>
                <a:spcPts val="1000"/>
              </a:spcAft>
            </a:pPr>
            <a:r>
              <a:rPr lang="fr-CA" sz="1400">
                <a:solidFill>
                  <a:srgbClr val="181817"/>
                </a:solidFill>
                <a:effectLst/>
                <a:latin typeface="+mn-lt"/>
                <a:ea typeface="Calibri" panose="020F0502020204030204" pitchFamily="34" charset="0"/>
                <a:cs typeface="Times New Roman" panose="02020603050405020304" pitchFamily="18" charset="0"/>
              </a:rPr>
              <a:t>Variable de la robotique : collaboration avec la DGAUMIP, la </a:t>
            </a:r>
            <a:r>
              <a:rPr lang="en-CA" sz="1800">
                <a:effectLst/>
                <a:latin typeface="Calibri" panose="020F0502020204030204" pitchFamily="34" charset="0"/>
                <a:ea typeface="Calibri" panose="020F0502020204030204" pitchFamily="34" charset="0"/>
              </a:rPr>
              <a:t>DGILEA</a:t>
            </a:r>
            <a:r>
              <a:rPr lang="fr-CA" sz="1400">
                <a:solidFill>
                  <a:srgbClr val="181817"/>
                </a:solidFill>
                <a:effectLst/>
                <a:latin typeface="+mn-lt"/>
                <a:ea typeface="Calibri" panose="020F0502020204030204" pitchFamily="34" charset="0"/>
                <a:cs typeface="Times New Roman" panose="02020603050405020304" pitchFamily="18" charset="0"/>
              </a:rPr>
              <a:t> et consultation des travaux d’un regroupement d’établissements utilisant des robots. </a:t>
            </a:r>
          </a:p>
          <a:p>
            <a:pPr algn="just">
              <a:lnSpc>
                <a:spcPct val="115000"/>
              </a:lnSpc>
              <a:spcAft>
                <a:spcPts val="1000"/>
              </a:spcAft>
            </a:pPr>
            <a:r>
              <a:rPr lang="fr-CA" sz="1400">
                <a:solidFill>
                  <a:srgbClr val="181817"/>
                </a:solidFill>
                <a:effectLst/>
                <a:latin typeface="+mn-lt"/>
                <a:ea typeface="Calibri" panose="020F0502020204030204" pitchFamily="34" charset="0"/>
                <a:cs typeface="Times New Roman" panose="02020603050405020304" pitchFamily="18" charset="0"/>
              </a:rPr>
              <a:t>Variable de l’enseignement et de la recherche : proposition initiale à partir des travaux de la DGCRMAI. </a:t>
            </a:r>
          </a:p>
          <a:p>
            <a:pPr algn="just">
              <a:lnSpc>
                <a:spcPct val="115000"/>
              </a:lnSpc>
              <a:spcAft>
                <a:spcPts val="1000"/>
              </a:spcAft>
            </a:pPr>
            <a:r>
              <a:rPr lang="fr-CA" sz="1400">
                <a:solidFill>
                  <a:srgbClr val="181817"/>
                </a:solidFill>
                <a:effectLst/>
                <a:latin typeface="+mn-lt"/>
                <a:ea typeface="Calibri" panose="020F0502020204030204" pitchFamily="34" charset="0"/>
                <a:cs typeface="Times New Roman" panose="02020603050405020304" pitchFamily="18" charset="0"/>
              </a:rPr>
              <a:t>Boni incitatif collaboration avec la DGAUMIP. </a:t>
            </a:r>
          </a:p>
          <a:p>
            <a:pPr algn="just">
              <a:lnSpc>
                <a:spcPct val="115000"/>
              </a:lnSpc>
              <a:spcAft>
                <a:spcPts val="1000"/>
              </a:spcAft>
            </a:pPr>
            <a:endParaRPr lang="fr-CA" sz="1400">
              <a:effectLst/>
              <a:latin typeface="+mn-lt"/>
              <a:ea typeface="Calibri" panose="020F0502020204030204" pitchFamily="34" charset="0"/>
              <a:cs typeface="Times New Roman" panose="02020603050405020304" pitchFamily="18" charset="0"/>
            </a:endParaRPr>
          </a:p>
          <a:p>
            <a:endParaRPr lang="fr-CA"/>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11</a:t>
            </a:fld>
            <a:endParaRPr lang="fr-CA"/>
          </a:p>
        </p:txBody>
      </p:sp>
    </p:spTree>
    <p:extLst>
      <p:ext uri="{BB962C8B-B14F-4D97-AF65-F5344CB8AC3E}">
        <p14:creationId xmlns:p14="http://schemas.microsoft.com/office/powerpoint/2010/main" val="481860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robotique (collaboration RSSS/ DGAUMIP) </a:t>
            </a:r>
          </a:p>
          <a:p>
            <a:endParaRPr lang="fr-CA" dirty="0"/>
          </a:p>
          <a:p>
            <a:r>
              <a:rPr lang="fr-CA" dirty="0"/>
              <a:t>recherche (collaboration DGCRMAI).</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13</a:t>
            </a:fld>
            <a:endParaRPr lang="fr-CA"/>
          </a:p>
        </p:txBody>
      </p:sp>
    </p:spTree>
    <p:extLst>
      <p:ext uri="{BB962C8B-B14F-4D97-AF65-F5344CB8AC3E}">
        <p14:creationId xmlns:p14="http://schemas.microsoft.com/office/powerpoint/2010/main" val="4263513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a:ln w="0"/>
                <a:solidFill>
                  <a:schemeClr val="tx1"/>
                </a:solidFill>
                <a:effectLst>
                  <a:outerShdw blurRad="38100" dist="19050" dir="2700000" algn="tl" rotWithShape="0">
                    <a:schemeClr val="dk1">
                      <a:alpha val="40000"/>
                    </a:schemeClr>
                  </a:outerShdw>
                </a:effectLst>
              </a:rPr>
              <a:t>6058 (gériatrie active) exclu – travaux année de transition</a:t>
            </a:r>
            <a:endParaRPr lang="fr-CA"/>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14</a:t>
            </a:fld>
            <a:endParaRPr lang="fr-CA"/>
          </a:p>
        </p:txBody>
      </p:sp>
    </p:spTree>
    <p:extLst>
      <p:ext uri="{BB962C8B-B14F-4D97-AF65-F5344CB8AC3E}">
        <p14:creationId xmlns:p14="http://schemas.microsoft.com/office/powerpoint/2010/main" val="4008358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Fournitures </a:t>
            </a:r>
          </a:p>
          <a:p>
            <a:r>
              <a:rPr lang="fr-CA"/>
              <a:t>Impacts : </a:t>
            </a:r>
          </a:p>
          <a:p>
            <a:r>
              <a:rPr lang="fr-CA" b="1"/>
              <a:t>Fournitures</a:t>
            </a:r>
            <a:r>
              <a:rPr lang="fr-CA"/>
              <a:t> – </a:t>
            </a:r>
            <a:r>
              <a:rPr lang="fr-CA" b="1"/>
              <a:t>baisse (25 millions $) </a:t>
            </a:r>
            <a:r>
              <a:rPr lang="fr-CA"/>
              <a:t>dû à une correction de fournitures (dédoublement dans certains tarifs dans la version d’octobre 2022)</a:t>
            </a:r>
          </a:p>
          <a:p>
            <a:r>
              <a:rPr lang="fr-CA" b="1"/>
              <a:t>Variable de spécialisation ; augmentation ( 86 millions $ ) dû aux </a:t>
            </a:r>
            <a:r>
              <a:rPr lang="fr-CA"/>
              <a:t>modifications dans la ponction et les fournitures et la variable de l’enseignement ont fait augmenter le montant de la variable de façon importante.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Poids de la variable de spécialisation = la valeur de l’impact du ratio des pts de niveau d’accès 3 sur l’ensemble des patients d’une </a:t>
            </a:r>
            <a:r>
              <a:rPr lang="fr-CA" sz="1800" err="1">
                <a:effectLst/>
                <a:latin typeface="Calibri" panose="020F0502020204030204" pitchFamily="34" charset="0"/>
                <a:ea typeface="Calibri" panose="020F0502020204030204" pitchFamily="34" charset="0"/>
                <a:cs typeface="Times New Roman" panose="02020603050405020304" pitchFamily="18" charset="0"/>
              </a:rPr>
              <a:t>établ</a:t>
            </a:r>
            <a:r>
              <a:rPr lang="fr-CA" sz="1800">
                <a:effectLst/>
                <a:latin typeface="Calibri" panose="020F0502020204030204" pitchFamily="34" charset="0"/>
                <a:ea typeface="Calibri" panose="020F0502020204030204" pitchFamily="34" charset="0"/>
                <a:cs typeface="Times New Roman" panose="02020603050405020304" pitchFamily="18" charset="0"/>
              </a:rPr>
              <a:t> X sur le coût si les variables du financement sont égales pour tous les établissements.  Calculé par une formule de régression linéaire.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Variable de pédiatrie – baisse de 4 millions – Erreur dans la formule corrigé dans les données du CHUQ. (variable pédiatrique initialement appliqué à tous les patients du CHUL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Variable d’enseignement 6,6 millions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Pas représenté ici :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Ajustement soins infirmiers :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a:effectLst/>
                <a:latin typeface="Calibri" panose="020F0502020204030204" pitchFamily="34" charset="0"/>
                <a:ea typeface="Calibri" panose="020F0502020204030204" pitchFamily="34" charset="0"/>
                <a:cs typeface="Times New Roman" panose="02020603050405020304" pitchFamily="18" charset="0"/>
              </a:rPr>
              <a:t>Robotique :  5,5 millions</a:t>
            </a:r>
          </a:p>
          <a:p>
            <a:endParaRPr lang="fr-CA"/>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15</a:t>
            </a:fld>
            <a:endParaRPr lang="fr-CA"/>
          </a:p>
        </p:txBody>
      </p:sp>
    </p:spTree>
    <p:extLst>
      <p:ext uri="{BB962C8B-B14F-4D97-AF65-F5344CB8AC3E}">
        <p14:creationId xmlns:p14="http://schemas.microsoft.com/office/powerpoint/2010/main" val="3956738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Variable enseignement, qui a un impact pour nos milieux universitaires</a:t>
            </a:r>
          </a:p>
          <a:p>
            <a:endParaRPr lang="fr-CA"/>
          </a:p>
          <a:p>
            <a:r>
              <a:rPr lang="fr-CA"/>
              <a:t>Bulletins/ feuilles de route établissements, avec les pivots FAP</a:t>
            </a:r>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16</a:t>
            </a:fld>
            <a:endParaRPr lang="fr-CA"/>
          </a:p>
        </p:txBody>
      </p:sp>
    </p:spTree>
    <p:extLst>
      <p:ext uri="{BB962C8B-B14F-4D97-AF65-F5344CB8AC3E}">
        <p14:creationId xmlns:p14="http://schemas.microsoft.com/office/powerpoint/2010/main" val="3483758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0"/>
              <a:t>La variable de spécialisation ne balance pas avec le chiffre dans la synthèse car nous avons enlevé l’hôpital </a:t>
            </a:r>
            <a:r>
              <a:rPr lang="fr-CA" b="0" err="1"/>
              <a:t>Childrens</a:t>
            </a:r>
            <a:r>
              <a:rPr lang="fr-CA" b="0"/>
              <a:t>’ ( écart d’environ 3 millions $)</a:t>
            </a:r>
          </a:p>
          <a:p>
            <a:r>
              <a:rPr lang="fr-CA" b="0"/>
              <a:t>Important !  L’enveloppe budgétaire est basé sur les couts de l’établissement.  Concrètement, les financements non récurrents  des interventions couverts par le FAP CHX dans le PAC &amp; les lentilles ne seront plus versés, donc la « ponction budgétaire » sur la base historique consistera de l’enveloppe budgétaire – le financement du PAC et des lentilles.  Ces financements non - récurrents ne seront donc plus financés. </a:t>
            </a:r>
          </a:p>
          <a:p>
            <a:endParaRPr lang="fr-CA" b="1"/>
          </a:p>
          <a:p>
            <a:r>
              <a:rPr lang="fr-CA" b="1"/>
              <a:t>Montant correspond avec diapo 10 , pas avec la 13 car HME (</a:t>
            </a:r>
            <a:r>
              <a:rPr lang="fr-CA" b="1" err="1"/>
              <a:t>childrens</a:t>
            </a:r>
            <a:r>
              <a:rPr lang="fr-CA" b="1"/>
              <a:t>’ est exclu)</a:t>
            </a:r>
          </a:p>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17</a:t>
            </a:fld>
            <a:endParaRPr lang="fr-CA"/>
          </a:p>
        </p:txBody>
      </p:sp>
    </p:spTree>
    <p:extLst>
      <p:ext uri="{BB962C8B-B14F-4D97-AF65-F5344CB8AC3E}">
        <p14:creationId xmlns:p14="http://schemas.microsoft.com/office/powerpoint/2010/main" val="1893939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800" b="1" i="0" u="none" strike="noStrike">
                <a:solidFill>
                  <a:srgbClr val="000000"/>
                </a:solidFill>
                <a:effectLst/>
                <a:latin typeface="Calibri" panose="020F0502020204030204" pitchFamily="34" charset="0"/>
              </a:rPr>
              <a:t>Projection boni - même paramètres que les CMS </a:t>
            </a:r>
            <a:r>
              <a:rPr lang="fr-CA"/>
              <a:t> </a:t>
            </a:r>
          </a:p>
          <a:p>
            <a:r>
              <a:rPr lang="fr-CA" sz="1800" b="0" i="0" u="none" strike="noStrike">
                <a:solidFill>
                  <a:srgbClr val="000000"/>
                </a:solidFill>
                <a:effectLst/>
                <a:latin typeface="Calibri" panose="020F0502020204030204" pitchFamily="34" charset="0"/>
              </a:rPr>
              <a:t>hypothèse que les CMS prendront en charge 20% de cas sur la liste d'attente portion 6-12 mois</a:t>
            </a:r>
          </a:p>
          <a:p>
            <a:r>
              <a:rPr lang="fr-CA" sz="1800" b="0" i="0" u="none" strike="noStrike">
                <a:solidFill>
                  <a:srgbClr val="000000"/>
                </a:solidFill>
                <a:effectLst/>
                <a:latin typeface="Calibri" panose="020F0502020204030204" pitchFamily="34" charset="0"/>
              </a:rPr>
              <a:t>Hypothèse que le RSSS prendra en charge 50 % des cas restants pour la partie 6-12 mois et 90 % des personnes pour la partie plus d'un an. </a:t>
            </a:r>
          </a:p>
          <a:p>
            <a:r>
              <a:rPr lang="fr-CA"/>
              <a:t> </a:t>
            </a:r>
          </a:p>
          <a:p>
            <a:r>
              <a:rPr lang="fr-CA" sz="1800" b="1" i="0" u="none" strike="noStrike">
                <a:solidFill>
                  <a:srgbClr val="000000"/>
                </a:solidFill>
                <a:effectLst/>
                <a:latin typeface="Calibri" panose="020F0502020204030204" pitchFamily="34" charset="0"/>
              </a:rPr>
              <a:t>Limites très importantes</a:t>
            </a:r>
            <a:r>
              <a:rPr lang="fr-CA"/>
              <a:t> </a:t>
            </a:r>
            <a:r>
              <a:rPr lang="fr-CA" sz="1800" b="0" i="0" u="none" strike="noStrike">
                <a:solidFill>
                  <a:srgbClr val="000000"/>
                </a:solidFill>
                <a:effectLst/>
                <a:latin typeface="Calibri" panose="020F0502020204030204" pitchFamily="34" charset="0"/>
              </a:rPr>
              <a:t>Projection initiale de la DGAUMIP - valeur très limité selon Alexis</a:t>
            </a:r>
            <a:r>
              <a:rPr lang="fr-CA"/>
              <a:t> </a:t>
            </a:r>
          </a:p>
          <a:p>
            <a:r>
              <a:rPr lang="fr-CA" sz="1800" b="0" i="0" u="none" strike="noStrike">
                <a:solidFill>
                  <a:srgbClr val="000000"/>
                </a:solidFill>
                <a:effectLst/>
                <a:latin typeface="Calibri" panose="020F0502020204030204" pitchFamily="34" charset="0"/>
              </a:rPr>
              <a:t>Les calculs subséquents sont fait avec des règles de 3</a:t>
            </a:r>
            <a:r>
              <a:rPr lang="fr-CA"/>
              <a:t> </a:t>
            </a:r>
          </a:p>
          <a:p>
            <a:r>
              <a:rPr lang="fr-CA" sz="1800" b="0" i="0" u="none" strike="noStrike">
                <a:solidFill>
                  <a:srgbClr val="000000"/>
                </a:solidFill>
                <a:effectLst/>
                <a:latin typeface="Calibri" panose="020F0502020204030204" pitchFamily="34" charset="0"/>
              </a:rPr>
              <a:t>Ne tient pas compte de l'évolution des listes d’attente et des décisions cliniques en lien avec le  niveau d'urgence des interventions, ni de l'évolution du contexte (RH, épidémie </a:t>
            </a:r>
            <a:r>
              <a:rPr lang="fr-CA" sz="1800" b="0" i="0" u="none" strike="noStrike" err="1">
                <a:solidFill>
                  <a:srgbClr val="000000"/>
                </a:solidFill>
                <a:effectLst/>
                <a:latin typeface="Calibri" panose="020F0502020204030204" pitchFamily="34" charset="0"/>
              </a:rPr>
              <a:t>etc</a:t>
            </a:r>
            <a:r>
              <a:rPr lang="fr-CA" sz="1800" b="0" i="0" u="none" strike="noStrike">
                <a:solidFill>
                  <a:srgbClr val="000000"/>
                </a:solidFill>
                <a:effectLst/>
                <a:latin typeface="Calibri" panose="020F0502020204030204" pitchFamily="34" charset="0"/>
              </a:rPr>
              <a:t>)</a:t>
            </a:r>
            <a:r>
              <a:rPr lang="fr-CA"/>
              <a:t> </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19</a:t>
            </a:fld>
            <a:endParaRPr lang="fr-CA"/>
          </a:p>
        </p:txBody>
      </p:sp>
    </p:spTree>
    <p:extLst>
      <p:ext uri="{BB962C8B-B14F-4D97-AF65-F5344CB8AC3E}">
        <p14:creationId xmlns:p14="http://schemas.microsoft.com/office/powerpoint/2010/main" val="29362125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Services nationaux : 1800 épisodes de soins très atypique /très cher qui valent plus de 100 millions $ </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20</a:t>
            </a:fld>
            <a:endParaRPr lang="fr-CA"/>
          </a:p>
        </p:txBody>
      </p:sp>
    </p:spTree>
    <p:extLst>
      <p:ext uri="{BB962C8B-B14F-4D97-AF65-F5344CB8AC3E}">
        <p14:creationId xmlns:p14="http://schemas.microsoft.com/office/powerpoint/2010/main" val="3832382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b="1" i="1" err="1">
                <a:solidFill>
                  <a:srgbClr val="202122"/>
                </a:solidFill>
                <a:effectLst/>
                <a:latin typeface="Arial" panose="020B0604020202020204" pitchFamily="34" charset="0"/>
              </a:rPr>
              <a:t>Ceteris</a:t>
            </a:r>
            <a:r>
              <a:rPr lang="fr-CA" b="1" i="1">
                <a:solidFill>
                  <a:srgbClr val="202122"/>
                </a:solidFill>
                <a:effectLst/>
                <a:latin typeface="Arial" panose="020B0604020202020204" pitchFamily="34" charset="0"/>
              </a:rPr>
              <a:t> </a:t>
            </a:r>
            <a:r>
              <a:rPr lang="fr-CA" b="1" i="1" err="1">
                <a:solidFill>
                  <a:srgbClr val="202122"/>
                </a:solidFill>
                <a:effectLst/>
                <a:latin typeface="Arial" panose="020B0604020202020204" pitchFamily="34" charset="0"/>
              </a:rPr>
              <a:t>paribus</a:t>
            </a:r>
            <a:r>
              <a:rPr lang="fr-CA" b="0" i="0">
                <a:solidFill>
                  <a:srgbClr val="202122"/>
                </a:solidFill>
                <a:effectLst/>
                <a:latin typeface="Arial" panose="020B0604020202020204" pitchFamily="34" charset="0"/>
              </a:rPr>
              <a:t> (forme complète : </a:t>
            </a:r>
            <a:r>
              <a:rPr lang="fr-CA" b="1" i="1" err="1">
                <a:solidFill>
                  <a:srgbClr val="202122"/>
                </a:solidFill>
                <a:effectLst/>
                <a:latin typeface="Arial" panose="020B0604020202020204" pitchFamily="34" charset="0"/>
              </a:rPr>
              <a:t>ceteris</a:t>
            </a:r>
            <a:r>
              <a:rPr lang="fr-CA" b="1" i="1">
                <a:solidFill>
                  <a:srgbClr val="202122"/>
                </a:solidFill>
                <a:effectLst/>
                <a:latin typeface="Arial" panose="020B0604020202020204" pitchFamily="34" charset="0"/>
              </a:rPr>
              <a:t> </a:t>
            </a:r>
            <a:r>
              <a:rPr lang="fr-CA" b="1" i="1" err="1">
                <a:solidFill>
                  <a:srgbClr val="202122"/>
                </a:solidFill>
                <a:effectLst/>
                <a:latin typeface="Arial" panose="020B0604020202020204" pitchFamily="34" charset="0"/>
              </a:rPr>
              <a:t>paribus</a:t>
            </a:r>
            <a:r>
              <a:rPr lang="fr-CA" b="1" i="1">
                <a:solidFill>
                  <a:srgbClr val="202122"/>
                </a:solidFill>
                <a:effectLst/>
                <a:latin typeface="Arial" panose="020B0604020202020204" pitchFamily="34" charset="0"/>
              </a:rPr>
              <a:t> sic </a:t>
            </a:r>
            <a:r>
              <a:rPr lang="fr-CA" b="1" i="1" err="1">
                <a:solidFill>
                  <a:srgbClr val="202122"/>
                </a:solidFill>
                <a:effectLst/>
                <a:latin typeface="Arial" panose="020B0604020202020204" pitchFamily="34" charset="0"/>
              </a:rPr>
              <a:t>stantibus</a:t>
            </a:r>
            <a:r>
              <a:rPr lang="fr-CA" b="0" i="0">
                <a:solidFill>
                  <a:srgbClr val="202122"/>
                </a:solidFill>
                <a:effectLst/>
                <a:latin typeface="Arial" panose="020B0604020202020204" pitchFamily="34" charset="0"/>
              </a:rPr>
              <a:t>) est une </a:t>
            </a:r>
            <a:r>
              <a:rPr lang="fr-CA" b="0" i="0" u="none" strike="noStrike">
                <a:solidFill>
                  <a:srgbClr val="3366CC"/>
                </a:solidFill>
                <a:effectLst/>
                <a:latin typeface="Arial" panose="020B0604020202020204" pitchFamily="34" charset="0"/>
                <a:hlinkClick r:id="rId3" tooltip="Expression latine"/>
              </a:rPr>
              <a:t>locution latine</a:t>
            </a:r>
            <a:r>
              <a:rPr lang="fr-CA" b="0" i="0">
                <a:solidFill>
                  <a:srgbClr val="202122"/>
                </a:solidFill>
                <a:effectLst/>
                <a:latin typeface="Arial" panose="020B0604020202020204" pitchFamily="34" charset="0"/>
              </a:rPr>
              <a:t> se traduisant par : « </a:t>
            </a:r>
            <a:r>
              <a:rPr lang="fr-CA" b="1" i="0">
                <a:solidFill>
                  <a:srgbClr val="202122"/>
                </a:solidFill>
                <a:effectLst/>
                <a:latin typeface="Arial" panose="020B0604020202020204" pitchFamily="34" charset="0"/>
              </a:rPr>
              <a:t>toutes choses étant égales par ailleurs</a:t>
            </a:r>
            <a:r>
              <a:rPr lang="fr-CA" b="0" i="0">
                <a:solidFill>
                  <a:srgbClr val="202122"/>
                </a:solidFill>
                <a:effectLst/>
                <a:latin typeface="Arial" panose="020B0604020202020204" pitchFamily="34" charset="0"/>
              </a:rPr>
              <a:t> » : c’est-à-dire, en considérant que les hypothèses demeureraient les mêmes, donc production ayant une valeur de 11 M$ avec un coût de 10 M$ pour l’établissement.</a:t>
            </a:r>
          </a:p>
          <a:p>
            <a:endParaRPr lang="fr-CA" b="0" i="0">
              <a:solidFill>
                <a:srgbClr val="202122"/>
              </a:solidFill>
              <a:effectLst/>
              <a:latin typeface="Arial" panose="020B0604020202020204" pitchFamily="34" charset="0"/>
            </a:endParaRPr>
          </a:p>
          <a:p>
            <a:endParaRPr lang="fr-CA"/>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25</a:t>
            </a:fld>
            <a:endParaRPr lang="fr-CA"/>
          </a:p>
        </p:txBody>
      </p:sp>
    </p:spTree>
    <p:extLst>
      <p:ext uri="{BB962C8B-B14F-4D97-AF65-F5344CB8AC3E}">
        <p14:creationId xmlns:p14="http://schemas.microsoft.com/office/powerpoint/2010/main" val="2654361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2</a:t>
            </a:fld>
            <a:endParaRPr lang="fr-CA"/>
          </a:p>
        </p:txBody>
      </p:sp>
    </p:spTree>
    <p:extLst>
      <p:ext uri="{BB962C8B-B14F-4D97-AF65-F5344CB8AC3E}">
        <p14:creationId xmlns:p14="http://schemas.microsoft.com/office/powerpoint/2010/main" val="481860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Établissement selon nr établissement </a:t>
            </a:r>
          </a:p>
          <a:p>
            <a:r>
              <a:rPr lang="fr-CA" dirty="0"/>
              <a:t>HSJ à transition 0 % car sort le moins performant dans la modèle et nous n’arrivons pas à expliquer pourquoi – besoin de comprendre la réalité de l’établissement durant l’année de transition. </a:t>
            </a:r>
          </a:p>
          <a:p>
            <a:r>
              <a:rPr lang="fr-CA" dirty="0"/>
              <a:t>Ces constats sont en ligne avec l’expérience australienne </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26</a:t>
            </a:fld>
            <a:endParaRPr lang="fr-CA"/>
          </a:p>
        </p:txBody>
      </p:sp>
    </p:spTree>
    <p:extLst>
      <p:ext uri="{BB962C8B-B14F-4D97-AF65-F5344CB8AC3E}">
        <p14:creationId xmlns:p14="http://schemas.microsoft.com/office/powerpoint/2010/main" val="3843766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Portion budget – pour les portions faites dans le bloc  - passe dans le modèle de la </a:t>
            </a:r>
            <a:r>
              <a:rPr lang="fr-CA" err="1"/>
              <a:t>chx</a:t>
            </a:r>
            <a:r>
              <a:rPr lang="fr-CA"/>
              <a:t> – donc mêmes défis du modèle de la </a:t>
            </a:r>
            <a:r>
              <a:rPr lang="fr-CA" err="1"/>
              <a:t>chx</a:t>
            </a:r>
            <a:endParaRPr lang="fr-CA"/>
          </a:p>
          <a:p>
            <a:endParaRPr lang="fr-CA"/>
          </a:p>
        </p:txBody>
      </p:sp>
      <p:sp>
        <p:nvSpPr>
          <p:cNvPr id="4" name="Espace réservé du numéro de diapositive 3"/>
          <p:cNvSpPr>
            <a:spLocks noGrp="1"/>
          </p:cNvSpPr>
          <p:nvPr>
            <p:ph type="sldNum" sz="quarter" idx="5"/>
          </p:nvPr>
        </p:nvSpPr>
        <p:spPr/>
        <p:txBody>
          <a:bodyPr/>
          <a:lstStyle/>
          <a:p>
            <a:fld id="{3766028F-8AEF-4328-9A76-DB8C4AE85EC3}" type="slidenum">
              <a:rPr lang="fr-CA" smtClean="0"/>
              <a:t>33</a:t>
            </a:fld>
            <a:endParaRPr lang="fr-CA"/>
          </a:p>
        </p:txBody>
      </p:sp>
    </p:spTree>
    <p:extLst>
      <p:ext uri="{BB962C8B-B14F-4D97-AF65-F5344CB8AC3E}">
        <p14:creationId xmlns:p14="http://schemas.microsoft.com/office/powerpoint/2010/main" val="2646718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766028F-8AEF-4328-9A76-DB8C4AE85EC3}" type="slidenum">
              <a:rPr lang="fr-CA" smtClean="0"/>
              <a:t>34</a:t>
            </a:fld>
            <a:endParaRPr lang="fr-CA"/>
          </a:p>
        </p:txBody>
      </p:sp>
    </p:spTree>
    <p:extLst>
      <p:ext uri="{BB962C8B-B14F-4D97-AF65-F5344CB8AC3E}">
        <p14:creationId xmlns:p14="http://schemas.microsoft.com/office/powerpoint/2010/main" val="591784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Source de l’image : https://cdn.dribbble.com/users/1912984/screenshots/3854805/apigee_letters_still_2x.gif</a:t>
            </a:r>
          </a:p>
        </p:txBody>
      </p:sp>
      <p:sp>
        <p:nvSpPr>
          <p:cNvPr id="4" name="Espace réservé du numéro de diapositive 3"/>
          <p:cNvSpPr>
            <a:spLocks noGrp="1"/>
          </p:cNvSpPr>
          <p:nvPr>
            <p:ph type="sldNum" sz="quarter" idx="5"/>
          </p:nvPr>
        </p:nvSpPr>
        <p:spPr/>
        <p:txBody>
          <a:bodyPr/>
          <a:lstStyle/>
          <a:p>
            <a:fld id="{3766028F-8AEF-4328-9A76-DB8C4AE85EC3}" type="slidenum">
              <a:rPr lang="fr-CA" smtClean="0"/>
              <a:t>35</a:t>
            </a:fld>
            <a:endParaRPr lang="fr-CA"/>
          </a:p>
        </p:txBody>
      </p:sp>
    </p:spTree>
    <p:extLst>
      <p:ext uri="{BB962C8B-B14F-4D97-AF65-F5344CB8AC3E}">
        <p14:creationId xmlns:p14="http://schemas.microsoft.com/office/powerpoint/2010/main" val="1067478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indent="-342900">
              <a:buFont typeface="+mj-lt"/>
              <a:buAutoNum type="arabicPeriod"/>
            </a:pPr>
            <a:r>
              <a:rPr lang="fr-CA" sz="1200"/>
              <a:t>Audit de la compilation de UT à l’Est de l’île et l’imputation de la fourniture</a:t>
            </a:r>
          </a:p>
          <a:p>
            <a:pPr marL="342900" indent="-342900">
              <a:buFont typeface="+mj-lt"/>
              <a:buAutoNum type="arabicPeriod"/>
            </a:pPr>
            <a:r>
              <a:rPr lang="fr-CA" sz="1200"/>
              <a:t>Proposition : exclusion de la pédiatrie</a:t>
            </a:r>
          </a:p>
          <a:p>
            <a:pPr marL="342900" indent="-342900">
              <a:buFont typeface="+mj-lt"/>
              <a:buAutoNum type="arabicPeriod"/>
            </a:pPr>
            <a:r>
              <a:rPr lang="fr-CA" sz="1200"/>
              <a:t>Revoir l’ajout des UT par examen pour l’ensemble des établissements</a:t>
            </a:r>
          </a:p>
          <a:p>
            <a:endParaRPr lang="fr-CA"/>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7BA944-418A-4B09-B9C1-03AA196FED86}" type="slidenum">
              <a:rPr kumimoji="0" lang="fr-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fr-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86090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 typeface="Wingdings" panose="05000000000000000000" pitchFamily="2" charset="2"/>
              <a:buNone/>
            </a:pPr>
            <a:r>
              <a:rPr lang="fr-CA"/>
              <a:t>Objectif principal du FAP : </a:t>
            </a:r>
          </a:p>
          <a:p>
            <a:pPr marL="0" indent="0">
              <a:buFont typeface="Wingdings" panose="05000000000000000000" pitchFamily="2" charset="2"/>
              <a:buNone/>
            </a:pPr>
            <a:endParaRPr lang="fr-CA"/>
          </a:p>
          <a:p>
            <a:pPr marL="0" indent="0">
              <a:buFont typeface="Wingdings" panose="05000000000000000000" pitchFamily="2" charset="2"/>
              <a:buNone/>
            </a:pPr>
            <a:r>
              <a:rPr lang="fr-CA"/>
              <a:t>Offrir des soins de santé de meilleure valeur pour le patient</a:t>
            </a:r>
          </a:p>
          <a:p>
            <a:pPr marL="914400" lvl="1" indent="-457200">
              <a:buFont typeface="Wingdings" panose="05000000000000000000" pitchFamily="2" charset="2"/>
              <a:buChar char="q"/>
            </a:pPr>
            <a:r>
              <a:rPr lang="fr-CA"/>
              <a:t>Améliorer la pertinence </a:t>
            </a:r>
          </a:p>
          <a:p>
            <a:pPr marL="914400" lvl="1" indent="-457200">
              <a:buFont typeface="Wingdings" panose="05000000000000000000" pitchFamily="2" charset="2"/>
              <a:buChar char="q"/>
            </a:pPr>
            <a:r>
              <a:rPr lang="fr-CA"/>
              <a:t>Améliorer l’accès aux services spécialisés et baisser les listes/temps d’attente</a:t>
            </a:r>
          </a:p>
          <a:p>
            <a:pPr marL="914400" lvl="1" indent="-457200">
              <a:buFont typeface="Wingdings" panose="05000000000000000000" pitchFamily="2" charset="2"/>
              <a:buChar char="q"/>
            </a:pPr>
            <a:r>
              <a:rPr lang="fr-CA"/>
              <a:t>Baisser le nombre de complications et d’infections</a:t>
            </a:r>
          </a:p>
          <a:p>
            <a:pPr marL="914400" lvl="1" indent="-457200">
              <a:buFont typeface="Wingdings" panose="05000000000000000000" pitchFamily="2" charset="2"/>
              <a:buChar char="q"/>
            </a:pPr>
            <a:r>
              <a:rPr lang="fr-CA"/>
              <a:t>Améliorer la qualité des soins (meilleures pratiques, DMS)</a:t>
            </a:r>
          </a:p>
          <a:p>
            <a:pPr marL="914400" lvl="1" indent="-457200">
              <a:buFont typeface="Wingdings" panose="05000000000000000000" pitchFamily="2" charset="2"/>
              <a:buChar char="q"/>
            </a:pPr>
            <a:r>
              <a:rPr lang="fr-CA"/>
              <a:t>Offrir au patient un meilleur rétablissement </a:t>
            </a:r>
          </a:p>
          <a:p>
            <a:pPr marL="914400" lvl="1" indent="-457200">
              <a:buFont typeface="Wingdings" panose="05000000000000000000" pitchFamily="2" charset="2"/>
              <a:buChar char="q"/>
            </a:pPr>
            <a:r>
              <a:rPr lang="fr-CA"/>
              <a:t>Augmenter le niveau de sécurité de l’activité</a:t>
            </a:r>
          </a:p>
          <a:p>
            <a:pPr marL="914400" lvl="1" indent="-457200">
              <a:buFont typeface="Wingdings" panose="05000000000000000000" pitchFamily="2" charset="2"/>
              <a:buChar char="q"/>
            </a:pPr>
            <a:r>
              <a:rPr lang="fr-CA"/>
              <a:t>Améliorer la qualité de vie suite aux soins offerts</a:t>
            </a:r>
          </a:p>
          <a:p>
            <a:pPr marL="914400" lvl="1" indent="-457200">
              <a:buFont typeface="Wingdings" panose="05000000000000000000" pitchFamily="2" charset="2"/>
              <a:buChar char="q"/>
            </a:pPr>
            <a:r>
              <a:rPr lang="fr-CA"/>
              <a:t>Améliorer l’efficience financière</a:t>
            </a:r>
          </a:p>
          <a:p>
            <a:endParaRPr lang="fr-CA"/>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27BA944-418A-4B09-B9C1-03AA196FED86}" type="slidenum">
              <a:rPr kumimoji="0" lang="fr-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fr-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9927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Besoin d’un audit pour Laurentides </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38</a:t>
            </a:fld>
            <a:endParaRPr lang="fr-CA"/>
          </a:p>
        </p:txBody>
      </p:sp>
    </p:spTree>
    <p:extLst>
      <p:ext uri="{BB962C8B-B14F-4D97-AF65-F5344CB8AC3E}">
        <p14:creationId xmlns:p14="http://schemas.microsoft.com/office/powerpoint/2010/main" val="32654779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indent="-342900">
              <a:buFont typeface="+mj-lt"/>
              <a:buAutoNum type="arabicPeriod"/>
            </a:pPr>
            <a:r>
              <a:rPr lang="fr-CA" sz="1200"/>
              <a:t>Audit de l’imputation de la fourniture au CISSS des Laurentides</a:t>
            </a:r>
          </a:p>
          <a:p>
            <a:pPr marL="342900" indent="-342900">
              <a:buFont typeface="+mj-lt"/>
              <a:buAutoNum type="arabicPeriod"/>
            </a:pPr>
            <a:r>
              <a:rPr lang="fr-CA" sz="1200"/>
              <a:t>Analyser les $ de salaire par UTP pour le Saguenay</a:t>
            </a:r>
          </a:p>
          <a:p>
            <a:pPr marL="342900" indent="-342900">
              <a:buFont typeface="+mj-lt"/>
              <a:buAutoNum type="arabicPeriod"/>
            </a:pPr>
            <a:r>
              <a:rPr lang="fr-CA" sz="1200"/>
              <a:t>Revoir le financement de la fourniture pour examens spécifiques (ICM-IUCPQ-CHUS) </a:t>
            </a:r>
          </a:p>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39</a:t>
            </a:fld>
            <a:endParaRPr lang="fr-CA"/>
          </a:p>
        </p:txBody>
      </p:sp>
    </p:spTree>
    <p:extLst>
      <p:ext uri="{BB962C8B-B14F-4D97-AF65-F5344CB8AC3E}">
        <p14:creationId xmlns:p14="http://schemas.microsoft.com/office/powerpoint/2010/main" val="42444297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41</a:t>
            </a:fld>
            <a:endParaRPr lang="fr-CA"/>
          </a:p>
        </p:txBody>
      </p:sp>
    </p:spTree>
    <p:extLst>
      <p:ext uri="{BB962C8B-B14F-4D97-AF65-F5344CB8AC3E}">
        <p14:creationId xmlns:p14="http://schemas.microsoft.com/office/powerpoint/2010/main" val="2563234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 avec les pivots FAP</a:t>
            </a:r>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42</a:t>
            </a:fld>
            <a:endParaRPr lang="fr-CA"/>
          </a:p>
        </p:txBody>
      </p:sp>
    </p:spTree>
    <p:extLst>
      <p:ext uri="{BB962C8B-B14F-4D97-AF65-F5344CB8AC3E}">
        <p14:creationId xmlns:p14="http://schemas.microsoft.com/office/powerpoint/2010/main" val="3483758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3</a:t>
            </a:fld>
            <a:endParaRPr lang="fr-CA"/>
          </a:p>
        </p:txBody>
      </p:sp>
    </p:spTree>
    <p:extLst>
      <p:ext uri="{BB962C8B-B14F-4D97-AF65-F5344CB8AC3E}">
        <p14:creationId xmlns:p14="http://schemas.microsoft.com/office/powerpoint/2010/main" val="12050163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t>Date </a:t>
            </a:r>
            <a:r>
              <a:rPr lang="en-US" err="1"/>
              <a:t>cible</a:t>
            </a:r>
            <a:r>
              <a:rPr lang="en-US"/>
              <a:t> pour </a:t>
            </a:r>
            <a:r>
              <a:rPr lang="en-US" err="1"/>
              <a:t>présentation</a:t>
            </a:r>
            <a:r>
              <a:rPr lang="en-US"/>
              <a:t> des </a:t>
            </a:r>
            <a:r>
              <a:rPr lang="en-US" err="1"/>
              <a:t>modèles</a:t>
            </a:r>
            <a:r>
              <a:rPr lang="en-US"/>
              <a:t> HEI et OBS au CGR  : 16 </a:t>
            </a:r>
            <a:r>
              <a:rPr lang="en-US" err="1"/>
              <a:t>février</a:t>
            </a:r>
            <a:r>
              <a:rPr lang="en-US"/>
              <a:t> 2023</a:t>
            </a:r>
            <a:endParaRPr lang="fr-FR"/>
          </a:p>
          <a:p>
            <a:endParaRPr lang="en-US">
              <a:cs typeface="Calibri"/>
            </a:endParaRP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44</a:t>
            </a:fld>
            <a:endParaRPr lang="fr-CA"/>
          </a:p>
        </p:txBody>
      </p:sp>
    </p:spTree>
    <p:extLst>
      <p:ext uri="{BB962C8B-B14F-4D97-AF65-F5344CB8AC3E}">
        <p14:creationId xmlns:p14="http://schemas.microsoft.com/office/powerpoint/2010/main" val="35550142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45</a:t>
            </a:fld>
            <a:endParaRPr lang="fr-CA"/>
          </a:p>
        </p:txBody>
      </p:sp>
    </p:spTree>
    <p:extLst>
      <p:ext uri="{BB962C8B-B14F-4D97-AF65-F5344CB8AC3E}">
        <p14:creationId xmlns:p14="http://schemas.microsoft.com/office/powerpoint/2010/main" val="1775443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4</a:t>
            </a:fld>
            <a:endParaRPr lang="fr-CA"/>
          </a:p>
        </p:txBody>
      </p:sp>
    </p:spTree>
    <p:extLst>
      <p:ext uri="{BB962C8B-B14F-4D97-AF65-F5344CB8AC3E}">
        <p14:creationId xmlns:p14="http://schemas.microsoft.com/office/powerpoint/2010/main" val="2656882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5</a:t>
            </a:fld>
            <a:endParaRPr lang="fr-CA"/>
          </a:p>
        </p:txBody>
      </p:sp>
    </p:spTree>
    <p:extLst>
      <p:ext uri="{BB962C8B-B14F-4D97-AF65-F5344CB8AC3E}">
        <p14:creationId xmlns:p14="http://schemas.microsoft.com/office/powerpoint/2010/main" val="2652178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6</a:t>
            </a:fld>
            <a:endParaRPr lang="fr-CA"/>
          </a:p>
        </p:txBody>
      </p:sp>
    </p:spTree>
    <p:extLst>
      <p:ext uri="{BB962C8B-B14F-4D97-AF65-F5344CB8AC3E}">
        <p14:creationId xmlns:p14="http://schemas.microsoft.com/office/powerpoint/2010/main" val="1840481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7</a:t>
            </a:fld>
            <a:endParaRPr lang="fr-CA"/>
          </a:p>
        </p:txBody>
      </p:sp>
    </p:spTree>
    <p:extLst>
      <p:ext uri="{BB962C8B-B14F-4D97-AF65-F5344CB8AC3E}">
        <p14:creationId xmlns:p14="http://schemas.microsoft.com/office/powerpoint/2010/main" val="3780417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8</a:t>
            </a:fld>
            <a:endParaRPr lang="fr-CA"/>
          </a:p>
        </p:txBody>
      </p:sp>
    </p:spTree>
    <p:extLst>
      <p:ext uri="{BB962C8B-B14F-4D97-AF65-F5344CB8AC3E}">
        <p14:creationId xmlns:p14="http://schemas.microsoft.com/office/powerpoint/2010/main" val="2566001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9</a:t>
            </a:fld>
            <a:endParaRPr lang="fr-CA"/>
          </a:p>
        </p:txBody>
      </p:sp>
    </p:spTree>
    <p:extLst>
      <p:ext uri="{BB962C8B-B14F-4D97-AF65-F5344CB8AC3E}">
        <p14:creationId xmlns:p14="http://schemas.microsoft.com/office/powerpoint/2010/main" val="31201406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761068" y="2353730"/>
            <a:ext cx="9610373" cy="2196043"/>
          </a:xfrm>
        </p:spPr>
        <p:txBody>
          <a:bodyPr lIns="0" tIns="0" rIns="0" bIns="0" anchor="t">
            <a:normAutofit/>
          </a:bodyPr>
          <a:lstStyle>
            <a:lvl1pPr algn="l">
              <a:defRPr sz="3600" b="1" cap="none"/>
            </a:lvl1pPr>
          </a:lstStyle>
          <a:p>
            <a:r>
              <a:rPr lang="fr-FR"/>
              <a:t>Modifiez le style du titre</a:t>
            </a:r>
          </a:p>
        </p:txBody>
      </p:sp>
      <p:sp>
        <p:nvSpPr>
          <p:cNvPr id="3" name="Espace réservé de la date 3"/>
          <p:cNvSpPr>
            <a:spLocks noGrp="1"/>
          </p:cNvSpPr>
          <p:nvPr>
            <p:ph type="dt" sz="half" idx="10"/>
          </p:nvPr>
        </p:nvSpPr>
        <p:spPr>
          <a:xfrm>
            <a:off x="609600" y="6356353"/>
            <a:ext cx="28448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80717F10-34CC-4CF7-A574-AA117DDC47FB}" type="slidenum">
              <a:rPr lang="fr-FR"/>
              <a:pPr>
                <a:defRPr/>
              </a:pPr>
              <a:t>‹N°›</a:t>
            </a:fld>
            <a:endParaRPr lang="fr-FR"/>
          </a:p>
        </p:txBody>
      </p:sp>
    </p:spTree>
    <p:extLst>
      <p:ext uri="{BB962C8B-B14F-4D97-AF65-F5344CB8AC3E}">
        <p14:creationId xmlns:p14="http://schemas.microsoft.com/office/powerpoint/2010/main" val="1646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a:t>MODIFIEZ LE STYLE DU TITRE</a:t>
            </a:r>
            <a:endParaRPr lang="en-US"/>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3" name="Imag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71"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 id="2147483681" r:id="rId11"/>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10.xml"/><Relationship Id="rId5" Type="http://schemas.openxmlformats.org/officeDocument/2006/relationships/slideLayout" Target="../slideLayouts/slideLayout4.xml"/><Relationship Id="rId4" Type="http://schemas.openxmlformats.org/officeDocument/2006/relationships/tags" Target="../tags/tag53.xml"/></Relationships>
</file>

<file path=ppt/slides/_rels/slide11.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17.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11.xml"/><Relationship Id="rId5" Type="http://schemas.openxmlformats.org/officeDocument/2006/relationships/slideLayout" Target="../slideLayouts/slideLayout4.xml"/><Relationship Id="rId4" Type="http://schemas.openxmlformats.org/officeDocument/2006/relationships/tags" Target="../tags/tag57.xml"/></Relationships>
</file>

<file path=ppt/slides/_rels/slide12.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notesSlide" Target="../notesSlides/notesSlide12.xml"/><Relationship Id="rId4"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tags" Target="../tags/tag71.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hyperlink" Target="https://msss365.sharepoint.com/:v:/t/MSSS-ComitFAP-PERSONNESPIVOTS/EaHJ1HB6_jpOqUo0Ed0edlQB_VKpuCSWPvo6Z25aRgIm-w?e=LbYKWo" TargetMode="Externa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image" Target="../media/image18.png"/><Relationship Id="rId5" Type="http://schemas.openxmlformats.org/officeDocument/2006/relationships/tags" Target="../tags/tag68.xml"/><Relationship Id="rId10" Type="http://schemas.openxmlformats.org/officeDocument/2006/relationships/notesSlide" Target="../notesSlides/notesSlide13.xml"/><Relationship Id="rId4" Type="http://schemas.openxmlformats.org/officeDocument/2006/relationships/tags" Target="../tags/tag67.xml"/><Relationship Id="rId9"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3" Type="http://schemas.openxmlformats.org/officeDocument/2006/relationships/tags" Target="../tags/tag74.xml"/><Relationship Id="rId21" Type="http://schemas.openxmlformats.org/officeDocument/2006/relationships/notesSlide" Target="../notesSlides/notesSlide14.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slideLayout" Target="../slideLayouts/slideLayout4.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5" Type="http://schemas.openxmlformats.org/officeDocument/2006/relationships/tags" Target="../tags/tag76.xml"/><Relationship Id="rId15" Type="http://schemas.openxmlformats.org/officeDocument/2006/relationships/tags" Target="../tags/tag86.xml"/><Relationship Id="rId10" Type="http://schemas.openxmlformats.org/officeDocument/2006/relationships/tags" Target="../tags/tag81.xml"/><Relationship Id="rId19" Type="http://schemas.openxmlformats.org/officeDocument/2006/relationships/tags" Target="../tags/tag90.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notesSlide" Target="../notesSlides/notesSlide15.xml"/><Relationship Id="rId5" Type="http://schemas.openxmlformats.org/officeDocument/2006/relationships/slideLayout" Target="../slideLayouts/slideLayout4.xml"/><Relationship Id="rId4" Type="http://schemas.openxmlformats.org/officeDocument/2006/relationships/tags" Target="../tags/tag94.xml"/></Relationships>
</file>

<file path=ppt/slides/_rels/slide1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20.png"/><Relationship Id="rId5" Type="http://schemas.openxmlformats.org/officeDocument/2006/relationships/notesSlide" Target="../notesSlides/notesSlide16.xml"/><Relationship Id="rId4"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tags" Target="../tags/tag98.xml"/><Relationship Id="rId4"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tags" Target="../tags/tag108.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image" Target="../media/image21.png"/><Relationship Id="rId5" Type="http://schemas.openxmlformats.org/officeDocument/2006/relationships/tags" Target="../tags/tag105.xml"/><Relationship Id="rId10" Type="http://schemas.openxmlformats.org/officeDocument/2006/relationships/notesSlide" Target="../notesSlides/notesSlide17.xml"/><Relationship Id="rId4" Type="http://schemas.openxmlformats.org/officeDocument/2006/relationships/tags" Target="../tags/tag104.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notesSlide" Target="../notesSlides/notesSlide18.xml"/><Relationship Id="rId4"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slideLayout" Target="../slideLayouts/slideLayout4.xml"/><Relationship Id="rId5" Type="http://schemas.openxmlformats.org/officeDocument/2006/relationships/tags" Target="../tags/tag116.xml"/><Relationship Id="rId4" Type="http://schemas.openxmlformats.org/officeDocument/2006/relationships/tags" Target="../tags/tag115.xml"/></Relationships>
</file>

<file path=ppt/slides/_rels/slide22.xml.rels><?xml version="1.0" encoding="UTF-8" standalone="yes"?>
<Relationships xmlns="http://schemas.openxmlformats.org/package/2006/relationships"><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tags" Target="../tags/tag117.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5" Type="http://schemas.openxmlformats.org/officeDocument/2006/relationships/image" Target="../media/image22.png"/><Relationship Id="rId4"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 Id="rId5" Type="http://schemas.openxmlformats.org/officeDocument/2006/relationships/image" Target="../media/image23.png"/><Relationship Id="rId4"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128.xml"/><Relationship Id="rId7" Type="http://schemas.openxmlformats.org/officeDocument/2006/relationships/tags" Target="../tags/tag132.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5" Type="http://schemas.openxmlformats.org/officeDocument/2006/relationships/tags" Target="../tags/tag130.xml"/><Relationship Id="rId10" Type="http://schemas.openxmlformats.org/officeDocument/2006/relationships/image" Target="../media/image24.png"/><Relationship Id="rId4" Type="http://schemas.openxmlformats.org/officeDocument/2006/relationships/tags" Target="../tags/tag129.xml"/><Relationship Id="rId9"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35.xml"/><Relationship Id="rId7" Type="http://schemas.openxmlformats.org/officeDocument/2006/relationships/notesSlide" Target="../notesSlides/notesSlide20.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slideLayout" Target="../slideLayouts/slideLayout6.xml"/><Relationship Id="rId5" Type="http://schemas.openxmlformats.org/officeDocument/2006/relationships/tags" Target="../tags/tag137.xml"/><Relationship Id="rId4" Type="http://schemas.openxmlformats.org/officeDocument/2006/relationships/tags" Target="../tags/tag136.xml"/></Relationships>
</file>

<file path=ppt/slides/_rels/slide27.xml.rels><?xml version="1.0" encoding="UTF-8" standalone="yes"?>
<Relationships xmlns="http://schemas.openxmlformats.org/package/2006/relationships"><Relationship Id="rId8" Type="http://schemas.openxmlformats.org/officeDocument/2006/relationships/tags" Target="../tags/tag145.xml"/><Relationship Id="rId3" Type="http://schemas.openxmlformats.org/officeDocument/2006/relationships/tags" Target="../tags/tag140.xml"/><Relationship Id="rId7" Type="http://schemas.openxmlformats.org/officeDocument/2006/relationships/tags" Target="../tags/tag144.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tags" Target="../tags/tag143.xml"/><Relationship Id="rId5" Type="http://schemas.openxmlformats.org/officeDocument/2006/relationships/tags" Target="../tags/tag142.xml"/><Relationship Id="rId10" Type="http://schemas.openxmlformats.org/officeDocument/2006/relationships/image" Target="../media/image26.png"/><Relationship Id="rId4" Type="http://schemas.openxmlformats.org/officeDocument/2006/relationships/tags" Target="../tags/tag141.xml"/><Relationship Id="rId9"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27.png"/><Relationship Id="rId5" Type="http://schemas.openxmlformats.org/officeDocument/2006/relationships/slideLayout" Target="../slideLayouts/slideLayout8.xml"/><Relationship Id="rId4" Type="http://schemas.openxmlformats.org/officeDocument/2006/relationships/tags" Target="../tags/tag149.xml"/></Relationships>
</file>

<file path=ppt/slides/_rels/slide29.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5" Type="http://schemas.openxmlformats.org/officeDocument/2006/relationships/image" Target="../media/image28.png"/><Relationship Id="rId4"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slideLayout" Target="../slideLayouts/slideLayout8.xml"/><Relationship Id="rId4" Type="http://schemas.openxmlformats.org/officeDocument/2006/relationships/tags" Target="../tags/tag156.xml"/></Relationships>
</file>

<file path=ppt/slides/_rels/slide31.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5" Type="http://schemas.openxmlformats.org/officeDocument/2006/relationships/image" Target="../media/image29.emf"/><Relationship Id="rId4"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30.png"/><Relationship Id="rId5" Type="http://schemas.openxmlformats.org/officeDocument/2006/relationships/notesSlide" Target="../notesSlides/notesSlide21.xml"/><Relationship Id="rId4"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image" Target="../media/image31.png"/><Relationship Id="rId5" Type="http://schemas.openxmlformats.org/officeDocument/2006/relationships/notesSlide" Target="../notesSlides/notesSlide22.xml"/><Relationship Id="rId4"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tags" Target="../tags/tag171.xml"/><Relationship Id="rId7" Type="http://schemas.openxmlformats.org/officeDocument/2006/relationships/image" Target="../media/image32.png"/><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notesSlide" Target="../notesSlides/notesSlide23.xml"/><Relationship Id="rId5" Type="http://schemas.openxmlformats.org/officeDocument/2006/relationships/slideLayout" Target="../slideLayouts/slideLayout4.xml"/><Relationship Id="rId4" Type="http://schemas.openxmlformats.org/officeDocument/2006/relationships/tags" Target="../tags/tag172.xml"/></Relationships>
</file>

<file path=ppt/slides/_rels/slide36.xml.rels><?xml version="1.0" encoding="UTF-8" standalone="yes"?>
<Relationships xmlns="http://schemas.openxmlformats.org/package/2006/relationships"><Relationship Id="rId3" Type="http://schemas.openxmlformats.org/officeDocument/2006/relationships/tags" Target="../tags/tag175.xml"/><Relationship Id="rId7" Type="http://schemas.openxmlformats.org/officeDocument/2006/relationships/image" Target="../media/image33.png"/><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notesSlide" Target="../notesSlides/notesSlide24.xml"/><Relationship Id="rId5" Type="http://schemas.openxmlformats.org/officeDocument/2006/relationships/slideLayout" Target="../slideLayouts/slideLayout6.xml"/><Relationship Id="rId4" Type="http://schemas.openxmlformats.org/officeDocument/2006/relationships/tags" Target="../tags/tag176.xml"/></Relationships>
</file>

<file path=ppt/slides/_rels/slide37.xml.rels><?xml version="1.0" encoding="UTF-8" standalone="yes"?>
<Relationships xmlns="http://schemas.openxmlformats.org/package/2006/relationships"><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image" Target="../media/image34.png"/><Relationship Id="rId5" Type="http://schemas.openxmlformats.org/officeDocument/2006/relationships/notesSlide" Target="../notesSlides/notesSlide25.xml"/><Relationship Id="rId4"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tags" Target="../tags/tag182.xml"/><Relationship Id="rId7" Type="http://schemas.openxmlformats.org/officeDocument/2006/relationships/image" Target="../media/image35.png"/><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notesSlide" Target="../notesSlides/notesSlide26.xml"/><Relationship Id="rId5" Type="http://schemas.openxmlformats.org/officeDocument/2006/relationships/slideLayout" Target="../slideLayouts/slideLayout6.xml"/><Relationship Id="rId4" Type="http://schemas.openxmlformats.org/officeDocument/2006/relationships/tags" Target="../tags/tag183.xml"/></Relationships>
</file>

<file path=ppt/slides/_rels/slide39.xml.rels><?xml version="1.0" encoding="UTF-8" standalone="yes"?>
<Relationships xmlns="http://schemas.openxmlformats.org/package/2006/relationships"><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image" Target="../media/image36.png"/><Relationship Id="rId5" Type="http://schemas.openxmlformats.org/officeDocument/2006/relationships/notesSlide" Target="../notesSlides/notesSlide27.xml"/><Relationship Id="rId4"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15.xml"/><Relationship Id="rId7" Type="http://schemas.openxmlformats.org/officeDocument/2006/relationships/notesSlide" Target="../notesSlides/notesSlide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4.xml"/><Relationship Id="rId5" Type="http://schemas.openxmlformats.org/officeDocument/2006/relationships/tags" Target="../tags/tag17.xml"/><Relationship Id="rId4" Type="http://schemas.openxmlformats.org/officeDocument/2006/relationships/tags" Target="../tags/tag16.xml"/></Relationships>
</file>

<file path=ppt/slides/_rels/slide40.xml.rels><?xml version="1.0" encoding="UTF-8" standalone="yes"?>
<Relationships xmlns="http://schemas.openxmlformats.org/package/2006/relationships"><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image" Target="../media/image37.png"/><Relationship Id="rId5" Type="http://schemas.openxmlformats.org/officeDocument/2006/relationships/slideLayout" Target="../slideLayouts/slideLayout6.xml"/><Relationship Id="rId4" Type="http://schemas.openxmlformats.org/officeDocument/2006/relationships/tags" Target="../tags/tag190.xml"/></Relationships>
</file>

<file path=ppt/slides/_rels/slide4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tags" Target="../tags/tag193.xml"/><Relationship Id="rId7" Type="http://schemas.openxmlformats.org/officeDocument/2006/relationships/notesSlide" Target="../notesSlides/notesSlide28.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slideLayout" Target="../slideLayouts/slideLayout6.xml"/><Relationship Id="rId5" Type="http://schemas.openxmlformats.org/officeDocument/2006/relationships/tags" Target="../tags/tag195.xml"/><Relationship Id="rId4" Type="http://schemas.openxmlformats.org/officeDocument/2006/relationships/tags" Target="../tags/tag194.xml"/></Relationships>
</file>

<file path=ppt/slides/_rels/slide42.xml.rels><?xml version="1.0" encoding="UTF-8" standalone="yes"?>
<Relationships xmlns="http://schemas.openxmlformats.org/package/2006/relationships"><Relationship Id="rId3" Type="http://schemas.openxmlformats.org/officeDocument/2006/relationships/tags" Target="../tags/tag198.xml"/><Relationship Id="rId7" Type="http://schemas.openxmlformats.org/officeDocument/2006/relationships/notesSlide" Target="../notesSlides/notesSlide29.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slideLayout" Target="../slideLayouts/slideLayout4.xml"/><Relationship Id="rId5" Type="http://schemas.openxmlformats.org/officeDocument/2006/relationships/tags" Target="../tags/tag200.xml"/><Relationship Id="rId4" Type="http://schemas.openxmlformats.org/officeDocument/2006/relationships/tags" Target="../tags/tag199.xml"/></Relationships>
</file>

<file path=ppt/slides/_rels/slide43.xml.rels><?xml version="1.0" encoding="UTF-8" standalone="yes"?>
<Relationships xmlns="http://schemas.openxmlformats.org/package/2006/relationships"><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 Id="rId5" Type="http://schemas.openxmlformats.org/officeDocument/2006/relationships/slideLayout" Target="../slideLayouts/slideLayout4.xml"/><Relationship Id="rId4" Type="http://schemas.openxmlformats.org/officeDocument/2006/relationships/tags" Target="../tags/tag204.xml"/></Relationships>
</file>

<file path=ppt/slides/_rels/slide44.xml.rels><?xml version="1.0" encoding="UTF-8" standalone="yes"?>
<Relationships xmlns="http://schemas.openxmlformats.org/package/2006/relationships"><Relationship Id="rId3" Type="http://schemas.openxmlformats.org/officeDocument/2006/relationships/tags" Target="../tags/tag207.xml"/><Relationship Id="rId7" Type="http://schemas.openxmlformats.org/officeDocument/2006/relationships/image" Target="../media/image39.png"/><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notesSlide" Target="../notesSlides/notesSlide30.xml"/><Relationship Id="rId5" Type="http://schemas.openxmlformats.org/officeDocument/2006/relationships/slideLayout" Target="../slideLayouts/slideLayout4.xml"/><Relationship Id="rId4" Type="http://schemas.openxmlformats.org/officeDocument/2006/relationships/tags" Target="../tags/tag208.xml"/></Relationships>
</file>

<file path=ppt/slides/_rels/slide45.xml.rels><?xml version="1.0" encoding="UTF-8" standalone="yes"?>
<Relationships xmlns="http://schemas.openxmlformats.org/package/2006/relationships"><Relationship Id="rId3" Type="http://schemas.openxmlformats.org/officeDocument/2006/relationships/tags" Target="../tags/tag211.xml"/><Relationship Id="rId7" Type="http://schemas.openxmlformats.org/officeDocument/2006/relationships/image" Target="../media/image40.png"/><Relationship Id="rId2" Type="http://schemas.openxmlformats.org/officeDocument/2006/relationships/tags" Target="../tags/tag210.xml"/><Relationship Id="rId1" Type="http://schemas.openxmlformats.org/officeDocument/2006/relationships/tags" Target="../tags/tag209.xml"/><Relationship Id="rId6" Type="http://schemas.openxmlformats.org/officeDocument/2006/relationships/notesSlide" Target="../notesSlides/notesSlide31.xml"/><Relationship Id="rId5" Type="http://schemas.openxmlformats.org/officeDocument/2006/relationships/slideLayout" Target="../slideLayouts/slideLayout11.xml"/><Relationship Id="rId4" Type="http://schemas.openxmlformats.org/officeDocument/2006/relationships/tags" Target="../tags/tag212.xml"/></Relationships>
</file>

<file path=ppt/slides/_rels/slide5.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image" Target="../media/image10.pn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9.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image" Target="../media/image8.png"/><Relationship Id="rId5" Type="http://schemas.openxmlformats.org/officeDocument/2006/relationships/tags" Target="../tags/tag22.xml"/><Relationship Id="rId10" Type="http://schemas.openxmlformats.org/officeDocument/2006/relationships/notesSlide" Target="../notesSlides/notesSlide5.xml"/><Relationship Id="rId4" Type="http://schemas.openxmlformats.org/officeDocument/2006/relationships/tags" Target="../tags/tag21.xml"/><Relationship Id="rId9" Type="http://schemas.openxmlformats.org/officeDocument/2006/relationships/slideLayout" Target="../slideLayouts/slideLayout4.xml"/><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28.xml"/><Relationship Id="rId7" Type="http://schemas.openxmlformats.org/officeDocument/2006/relationships/slideLayout" Target="../slideLayouts/slideLayout4.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10" Type="http://schemas.openxmlformats.org/officeDocument/2006/relationships/image" Target="../media/image8.png"/><Relationship Id="rId4" Type="http://schemas.openxmlformats.org/officeDocument/2006/relationships/tags" Target="../tags/tag29.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34.xml"/><Relationship Id="rId7" Type="http://schemas.openxmlformats.org/officeDocument/2006/relationships/slideLayout" Target="../slideLayouts/slideLayout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image" Target="../media/image14.png"/><Relationship Id="rId5" Type="http://schemas.openxmlformats.org/officeDocument/2006/relationships/tags" Target="../tags/tag36.xml"/><Relationship Id="rId10" Type="http://schemas.openxmlformats.org/officeDocument/2006/relationships/image" Target="../media/image13.png"/><Relationship Id="rId4" Type="http://schemas.openxmlformats.org/officeDocument/2006/relationships/tags" Target="../tags/tag35.xml"/><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40.xml"/><Relationship Id="rId7" Type="http://schemas.openxmlformats.org/officeDocument/2006/relationships/slideLayout" Target="../slideLayouts/slideLayout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10" Type="http://schemas.openxmlformats.org/officeDocument/2006/relationships/image" Target="../media/image15.png"/><Relationship Id="rId4" Type="http://schemas.openxmlformats.org/officeDocument/2006/relationships/tags" Target="../tags/tag41.xm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46.xml"/><Relationship Id="rId7" Type="http://schemas.openxmlformats.org/officeDocument/2006/relationships/slideLayout" Target="../slideLayouts/slideLayout4.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10" Type="http://schemas.openxmlformats.org/officeDocument/2006/relationships/image" Target="../media/image16.png"/><Relationship Id="rId4" Type="http://schemas.openxmlformats.org/officeDocument/2006/relationships/tags" Target="../tags/tag47.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a:lum/>
          </a:blip>
          <a:srcRect/>
          <a:stretch>
            <a:fillRect t="-1000" b="-1000"/>
          </a:stretch>
        </a:blipFill>
        <a:effectLst/>
      </p:bgPr>
    </p:bg>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67A1EAB2-DB85-5499-682B-7FE91B73FACC}"/>
              </a:ext>
            </a:extLst>
          </p:cNvPr>
          <p:cNvSpPr>
            <a:spLocks noGrp="1"/>
          </p:cNvSpPr>
          <p:nvPr>
            <p:ph type="ctrTitle"/>
            <p:custDataLst>
              <p:tags r:id="rId1"/>
            </p:custDataLst>
          </p:nvPr>
        </p:nvSpPr>
        <p:spPr>
          <a:xfrm>
            <a:off x="-184530" y="787588"/>
            <a:ext cx="12191999" cy="2035125"/>
          </a:xfrm>
        </p:spPr>
        <p:txBody>
          <a:bodyPr/>
          <a:lstStyle/>
          <a:p>
            <a:r>
              <a:rPr lang="fr-CA" b="1" cap="small" dirty="0"/>
              <a:t>Financement axé sur le patient</a:t>
            </a:r>
            <a:endParaRPr lang="fr-CA" b="1" dirty="0"/>
          </a:p>
        </p:txBody>
      </p:sp>
      <p:sp>
        <p:nvSpPr>
          <p:cNvPr id="9" name="Sous-titre 2">
            <a:extLst>
              <a:ext uri="{FF2B5EF4-FFF2-40B4-BE49-F238E27FC236}">
                <a16:creationId xmlns:a16="http://schemas.microsoft.com/office/drawing/2014/main" id="{B3BDA7A3-147F-C935-88CF-193C5F04F63C}"/>
              </a:ext>
            </a:extLst>
          </p:cNvPr>
          <p:cNvSpPr>
            <a:spLocks noGrp="1"/>
          </p:cNvSpPr>
          <p:nvPr>
            <p:ph type="subTitle" idx="1"/>
            <p:custDataLst>
              <p:tags r:id="rId2"/>
            </p:custDataLst>
          </p:nvPr>
        </p:nvSpPr>
        <p:spPr>
          <a:xfrm>
            <a:off x="1160382" y="4414991"/>
            <a:ext cx="9502174" cy="1655762"/>
          </a:xfrm>
        </p:spPr>
        <p:txBody>
          <a:bodyPr vert="horz" lIns="91440" tIns="45720" rIns="91440" bIns="45720" rtlCol="0" anchor="t">
            <a:normAutofit/>
          </a:bodyPr>
          <a:lstStyle/>
          <a:p>
            <a:r>
              <a:rPr lang="fr-CA" sz="2400" cap="small" dirty="0"/>
              <a:t>état d’avancement, simulation des modèles et prochaines étapes</a:t>
            </a:r>
          </a:p>
        </p:txBody>
      </p:sp>
      <p:sp>
        <p:nvSpPr>
          <p:cNvPr id="10" name="ZoneTexte 9">
            <a:extLst>
              <a:ext uri="{FF2B5EF4-FFF2-40B4-BE49-F238E27FC236}">
                <a16:creationId xmlns:a16="http://schemas.microsoft.com/office/drawing/2014/main" id="{80BC4C31-AC4A-F69F-80D6-C4585EA0FBD2}"/>
              </a:ext>
            </a:extLst>
          </p:cNvPr>
          <p:cNvSpPr txBox="1"/>
          <p:nvPr>
            <p:custDataLst>
              <p:tags r:id="rId3"/>
            </p:custDataLst>
          </p:nvPr>
        </p:nvSpPr>
        <p:spPr>
          <a:xfrm>
            <a:off x="4338555" y="5885746"/>
            <a:ext cx="3514889" cy="369332"/>
          </a:xfrm>
          <a:prstGeom prst="rect">
            <a:avLst/>
          </a:prstGeom>
          <a:noFill/>
        </p:spPr>
        <p:txBody>
          <a:bodyPr wrap="square" lIns="91440" tIns="45720" rIns="91440" bIns="45720" anchor="t">
            <a:spAutoFit/>
          </a:bodyPr>
          <a:lstStyle/>
          <a:p>
            <a:pPr algn="ctr"/>
            <a:r>
              <a:rPr lang="fr-CA" i="1" dirty="0"/>
              <a:t>Mercredi 15 février 2023 </a:t>
            </a:r>
            <a:endParaRPr lang="fr-CA" sz="1800" i="1" dirty="0"/>
          </a:p>
        </p:txBody>
      </p:sp>
      <p:sp>
        <p:nvSpPr>
          <p:cNvPr id="14" name="ZoneTexte 13">
            <a:extLst>
              <a:ext uri="{FF2B5EF4-FFF2-40B4-BE49-F238E27FC236}">
                <a16:creationId xmlns:a16="http://schemas.microsoft.com/office/drawing/2014/main" id="{ACE781E8-BEE1-D035-00A8-67FB54E3A163}"/>
              </a:ext>
            </a:extLst>
          </p:cNvPr>
          <p:cNvSpPr txBox="1"/>
          <p:nvPr>
            <p:custDataLst>
              <p:tags r:id="rId4"/>
            </p:custDataLst>
          </p:nvPr>
        </p:nvSpPr>
        <p:spPr>
          <a:xfrm>
            <a:off x="1267352" y="2919980"/>
            <a:ext cx="9657296" cy="1323439"/>
          </a:xfrm>
          <a:prstGeom prst="rect">
            <a:avLst/>
          </a:prstGeom>
          <a:noFill/>
        </p:spPr>
        <p:txBody>
          <a:bodyPr wrap="square">
            <a:spAutoFit/>
          </a:bodyPr>
          <a:lstStyle/>
          <a:p>
            <a:pPr algn="ctr"/>
            <a:r>
              <a:rPr kumimoji="0" lang="fr-CA" sz="4000" b="1" i="0" u="none" strike="noStrike" kern="1200" cap="small" spc="0" normalizeH="0" baseline="0" noProof="0" dirty="0">
                <a:ln>
                  <a:noFill/>
                </a:ln>
                <a:solidFill>
                  <a:srgbClr val="3B85C4"/>
                </a:solidFill>
                <a:effectLst/>
                <a:uLnTx/>
                <a:uFillTx/>
                <a:latin typeface="Calibri" panose="020F0502020204030204"/>
                <a:ea typeface="+mn-ea"/>
                <a:cs typeface="+mn-cs"/>
              </a:rPr>
              <a:t>Chirurgie, obstétrique, et </a:t>
            </a:r>
            <a:r>
              <a:rPr kumimoji="0" lang="fr-CA" sz="4000" b="1" i="0" u="none" strike="noStrike" kern="1200" cap="small" spc="0" normalizeH="0" baseline="0" noProof="0" dirty="0" err="1">
                <a:ln>
                  <a:noFill/>
                </a:ln>
                <a:solidFill>
                  <a:srgbClr val="3B85C4"/>
                </a:solidFill>
                <a:effectLst/>
                <a:uLnTx/>
                <a:uFillTx/>
                <a:latin typeface="Calibri" panose="020F0502020204030204"/>
                <a:ea typeface="+mn-ea"/>
                <a:cs typeface="+mn-cs"/>
              </a:rPr>
              <a:t>hémodynamie</a:t>
            </a:r>
            <a:r>
              <a:rPr kumimoji="0" lang="fr-CA" sz="4000" b="1" i="0" u="none" strike="noStrike" kern="1200" cap="small" spc="0" normalizeH="0" baseline="0" noProof="0" dirty="0">
                <a:ln>
                  <a:noFill/>
                </a:ln>
                <a:solidFill>
                  <a:srgbClr val="3B85C4"/>
                </a:solidFill>
                <a:effectLst/>
                <a:uLnTx/>
                <a:uFillTx/>
                <a:latin typeface="Calibri" panose="020F0502020204030204"/>
                <a:ea typeface="+mn-ea"/>
                <a:cs typeface="+mn-cs"/>
              </a:rPr>
              <a:t>/ électrophysiologie interventionnelle</a:t>
            </a:r>
            <a:endParaRPr lang="fr-CA" dirty="0"/>
          </a:p>
        </p:txBody>
      </p:sp>
      <p:sp>
        <p:nvSpPr>
          <p:cNvPr id="6" name="ZoneTexte 5">
            <a:extLst>
              <a:ext uri="{FF2B5EF4-FFF2-40B4-BE49-F238E27FC236}">
                <a16:creationId xmlns:a16="http://schemas.microsoft.com/office/drawing/2014/main" id="{EE4E07A5-DA12-41A4-8CE3-5B95A24DF3B6}"/>
              </a:ext>
            </a:extLst>
          </p:cNvPr>
          <p:cNvSpPr txBox="1"/>
          <p:nvPr>
            <p:custDataLst>
              <p:tags r:id="rId5"/>
            </p:custDataLst>
          </p:nvPr>
        </p:nvSpPr>
        <p:spPr>
          <a:xfrm>
            <a:off x="4302114" y="5233079"/>
            <a:ext cx="3514889" cy="400110"/>
          </a:xfrm>
          <a:prstGeom prst="rect">
            <a:avLst/>
          </a:prstGeom>
          <a:noFill/>
        </p:spPr>
        <p:txBody>
          <a:bodyPr wrap="square" lIns="91440" tIns="45720" rIns="91440" bIns="45720" anchor="t">
            <a:spAutoFit/>
          </a:bodyPr>
          <a:lstStyle/>
          <a:p>
            <a:pPr algn="ctr"/>
            <a:r>
              <a:rPr lang="fr-CA" sz="2000" b="1" i="1" dirty="0"/>
              <a:t>Comité de gestion du réseau</a:t>
            </a:r>
          </a:p>
        </p:txBody>
      </p:sp>
    </p:spTree>
    <p:extLst>
      <p:ext uri="{BB962C8B-B14F-4D97-AF65-F5344CB8AC3E}">
        <p14:creationId xmlns:p14="http://schemas.microsoft.com/office/powerpoint/2010/main" val="3961294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F2B7D73-664B-934B-87F8-657DF5E35DCC}"/>
              </a:ext>
            </a:extLst>
          </p:cNvPr>
          <p:cNvSpPr>
            <a:spLocks noGrp="1"/>
          </p:cNvSpPr>
          <p:nvPr>
            <p:ph type="title"/>
            <p:custDataLst>
              <p:tags r:id="rId1"/>
            </p:custDataLst>
          </p:nvPr>
        </p:nvSpPr>
        <p:spPr>
          <a:xfrm>
            <a:off x="914889" y="527127"/>
            <a:ext cx="10515600" cy="550605"/>
          </a:xfrm>
        </p:spPr>
        <p:txBody>
          <a:bodyPr>
            <a:noAutofit/>
          </a:bodyPr>
          <a:lstStyle/>
          <a:p>
            <a:r>
              <a:rPr lang="fr-CA" sz="5200" dirty="0"/>
              <a:t>Plan de la présentation</a:t>
            </a:r>
          </a:p>
        </p:txBody>
      </p:sp>
      <p:sp>
        <p:nvSpPr>
          <p:cNvPr id="6" name="Espace réservé du texte 5">
            <a:extLst>
              <a:ext uri="{FF2B5EF4-FFF2-40B4-BE49-F238E27FC236}">
                <a16:creationId xmlns:a16="http://schemas.microsoft.com/office/drawing/2014/main" id="{EE4C3064-E314-085D-9704-9A234F139EA5}"/>
              </a:ext>
            </a:extLst>
          </p:cNvPr>
          <p:cNvSpPr>
            <a:spLocks noGrp="1"/>
          </p:cNvSpPr>
          <p:nvPr>
            <p:ph type="body" idx="1"/>
            <p:custDataLst>
              <p:tags r:id="rId2"/>
            </p:custDataLst>
          </p:nvPr>
        </p:nvSpPr>
        <p:spPr>
          <a:xfrm>
            <a:off x="813012" y="1631729"/>
            <a:ext cx="5105188" cy="3864610"/>
          </a:xfrm>
        </p:spPr>
        <p:txBody>
          <a:bodyPr vert="horz" lIns="91440" tIns="45720" rIns="91440" bIns="45720" rtlCol="0" anchor="t">
            <a:normAutofit/>
          </a:bodyPr>
          <a:lstStyle/>
          <a:p>
            <a:pPr lvl="1">
              <a:lnSpc>
                <a:spcPct val="107000"/>
              </a:lnSpc>
              <a:spcAft>
                <a:spcPts val="1200"/>
              </a:spcAft>
            </a:pPr>
            <a:r>
              <a:rPr lang="fr-CA" sz="2400" b="1" cap="small" dirty="0">
                <a:solidFill>
                  <a:srgbClr val="002060"/>
                </a:solidFill>
              </a:rPr>
              <a:t>1. FAP chirurgie </a:t>
            </a:r>
          </a:p>
          <a:p>
            <a:pPr marL="800100" lvl="1" indent="-342900">
              <a:lnSpc>
                <a:spcPct val="87000"/>
              </a:lnSpc>
              <a:spcAft>
                <a:spcPts val="1200"/>
              </a:spcAft>
              <a:buFont typeface="Arial" panose="020B0604020202020204" pitchFamily="34" charset="0"/>
              <a:buChar char="•"/>
            </a:pPr>
            <a:r>
              <a:rPr lang="fr-CA" sz="1600" dirty="0">
                <a:solidFill>
                  <a:srgbClr val="002060"/>
                </a:solidFill>
              </a:rPr>
              <a:t>Travaux récents</a:t>
            </a:r>
          </a:p>
          <a:p>
            <a:pPr marL="800100" lvl="1" indent="-342900">
              <a:lnSpc>
                <a:spcPct val="87000"/>
              </a:lnSpc>
              <a:spcAft>
                <a:spcPts val="1200"/>
              </a:spcAft>
              <a:buFont typeface="Arial" panose="020B0604020202020204" pitchFamily="34" charset="0"/>
              <a:buChar char="•"/>
            </a:pPr>
            <a:r>
              <a:rPr lang="fr-CA" sz="1600" dirty="0">
                <a:solidFill>
                  <a:srgbClr val="002060"/>
                </a:solidFill>
              </a:rPr>
              <a:t>Synthèse du modèle et de l’impact des travaux </a:t>
            </a:r>
          </a:p>
          <a:p>
            <a:pPr marL="800100" lvl="1" indent="-342900">
              <a:lnSpc>
                <a:spcPct val="87000"/>
              </a:lnSpc>
              <a:spcAft>
                <a:spcPts val="1200"/>
              </a:spcAft>
              <a:buFont typeface="Arial" panose="020B0604020202020204" pitchFamily="34" charset="0"/>
              <a:buChar char="•"/>
            </a:pPr>
            <a:r>
              <a:rPr lang="fr-CA" sz="1600" dirty="0">
                <a:solidFill>
                  <a:srgbClr val="002060"/>
                </a:solidFill>
              </a:rPr>
              <a:t>Résultats de la simulation</a:t>
            </a:r>
          </a:p>
          <a:p>
            <a:pPr marL="800100" lvl="1" indent="-342900">
              <a:lnSpc>
                <a:spcPct val="87000"/>
              </a:lnSpc>
              <a:spcAft>
                <a:spcPts val="1200"/>
              </a:spcAft>
              <a:buFont typeface="Arial" panose="020B0604020202020204" pitchFamily="34" charset="0"/>
              <a:buChar char="•"/>
            </a:pPr>
            <a:r>
              <a:rPr lang="fr-CA" sz="1600" dirty="0">
                <a:solidFill>
                  <a:srgbClr val="002060"/>
                </a:solidFill>
              </a:rPr>
              <a:t>Bonis – listes d’attentes </a:t>
            </a:r>
          </a:p>
          <a:p>
            <a:pPr marL="800100" lvl="1" indent="-342900">
              <a:lnSpc>
                <a:spcPct val="87000"/>
              </a:lnSpc>
              <a:spcAft>
                <a:spcPts val="1200"/>
              </a:spcAft>
              <a:buFont typeface="Arial" panose="020B0604020202020204" pitchFamily="34" charset="0"/>
              <a:buChar char="•"/>
            </a:pPr>
            <a:r>
              <a:rPr lang="fr-CA" sz="1600" dirty="0">
                <a:solidFill>
                  <a:srgbClr val="002060"/>
                </a:solidFill>
              </a:rPr>
              <a:t>Résultats de la simulation + les bonis</a:t>
            </a:r>
          </a:p>
          <a:p>
            <a:pPr marL="800100" lvl="1" indent="-342900">
              <a:lnSpc>
                <a:spcPct val="87000"/>
              </a:lnSpc>
              <a:spcAft>
                <a:spcPts val="600"/>
              </a:spcAft>
              <a:buFont typeface="Arial" panose="020B0604020202020204" pitchFamily="34" charset="0"/>
              <a:buChar char="•"/>
            </a:pPr>
            <a:r>
              <a:rPr lang="fr-CA" sz="1600" dirty="0">
                <a:solidFill>
                  <a:srgbClr val="002060"/>
                </a:solidFill>
              </a:rPr>
              <a:t>Prochaines étapes FAP chirurgie</a:t>
            </a:r>
          </a:p>
          <a:p>
            <a:pPr marL="1257300" lvl="2" indent="-342900">
              <a:lnSpc>
                <a:spcPct val="107000"/>
              </a:lnSpc>
              <a:buFont typeface="Arial" panose="020B0604020202020204" pitchFamily="34" charset="0"/>
              <a:buChar char="•"/>
            </a:pPr>
            <a:r>
              <a:rPr lang="fr-CA" sz="1400" dirty="0">
                <a:solidFill>
                  <a:srgbClr val="002060"/>
                </a:solidFill>
              </a:rPr>
              <a:t>Groupe de travail sur les services nationaux. </a:t>
            </a:r>
          </a:p>
        </p:txBody>
      </p:sp>
      <p:sp>
        <p:nvSpPr>
          <p:cNvPr id="4" name="Espace réservé du numéro de diapositive 1">
            <a:extLst>
              <a:ext uri="{FF2B5EF4-FFF2-40B4-BE49-F238E27FC236}">
                <a16:creationId xmlns:a16="http://schemas.microsoft.com/office/drawing/2014/main" id="{9032C90A-8A32-4ABA-9081-FB125BC58B5C}"/>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10</a:t>
            </a:fld>
            <a:endParaRPr lang="fr-FR" sz="2000" b="1">
              <a:solidFill>
                <a:schemeClr val="tx1"/>
              </a:solidFill>
              <a:latin typeface="Calibri" panose="020F0502020204030204" pitchFamily="34" charset="0"/>
              <a:cs typeface="Calibri" panose="020F0502020204030204" pitchFamily="34" charset="0"/>
            </a:endParaRPr>
          </a:p>
        </p:txBody>
      </p:sp>
      <p:sp>
        <p:nvSpPr>
          <p:cNvPr id="2" name="Espace réservé du texte 5">
            <a:extLst>
              <a:ext uri="{FF2B5EF4-FFF2-40B4-BE49-F238E27FC236}">
                <a16:creationId xmlns:a16="http://schemas.microsoft.com/office/drawing/2014/main" id="{F14D809D-82BA-FACF-FC29-611049C9C1EC}"/>
              </a:ext>
            </a:extLst>
          </p:cNvPr>
          <p:cNvSpPr txBox="1">
            <a:spLocks/>
          </p:cNvSpPr>
          <p:nvPr>
            <p:custDataLst>
              <p:tags r:id="rId4"/>
            </p:custDataLst>
          </p:nvPr>
        </p:nvSpPr>
        <p:spPr>
          <a:xfrm>
            <a:off x="6095999" y="1661546"/>
            <a:ext cx="6122608" cy="4745844"/>
          </a:xfrm>
          <a:prstGeom prst="rect">
            <a:avLst/>
          </a:prstGeom>
        </p:spPr>
        <p:txBody>
          <a:bodyPr vert="horz" lIns="91440" tIns="45720" rIns="91440" bIns="45720" rtlCol="0" anchor="t">
            <a:normAutofit fontScale="62500" lnSpcReduction="20000"/>
          </a:bodyPr>
          <a:lstStyle>
            <a:lvl1pPr marL="0" indent="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lnSpc>
                <a:spcPct val="107000"/>
              </a:lnSpc>
              <a:spcAft>
                <a:spcPts val="600"/>
              </a:spcAft>
            </a:pPr>
            <a:r>
              <a:rPr lang="fr-CA" sz="3800" b="1" cap="small" dirty="0">
                <a:solidFill>
                  <a:srgbClr val="002060"/>
                </a:solidFill>
              </a:rPr>
              <a:t>2. FAP obstétrique </a:t>
            </a:r>
          </a:p>
          <a:p>
            <a:pPr marL="800100" lvl="1" indent="-342900">
              <a:lnSpc>
                <a:spcPct val="107000"/>
              </a:lnSpc>
              <a:spcAft>
                <a:spcPts val="600"/>
              </a:spcAft>
              <a:buFont typeface="Arial" panose="020B0604020202020204" pitchFamily="34" charset="0"/>
              <a:buChar char="•"/>
            </a:pPr>
            <a:r>
              <a:rPr lang="fr-CA" sz="2300" dirty="0">
                <a:solidFill>
                  <a:srgbClr val="002060"/>
                </a:solidFill>
              </a:rPr>
              <a:t>Univers clinique</a:t>
            </a:r>
            <a:endParaRPr lang="fr-CA" sz="2300" dirty="0">
              <a:solidFill>
                <a:srgbClr val="002060"/>
              </a:solidFill>
              <a:cs typeface="Calibri"/>
            </a:endParaRPr>
          </a:p>
          <a:p>
            <a:pPr marL="800100" lvl="1" indent="-342900">
              <a:lnSpc>
                <a:spcPct val="107000"/>
              </a:lnSpc>
              <a:spcAft>
                <a:spcPts val="600"/>
              </a:spcAft>
              <a:buFont typeface="Arial" panose="020B0604020202020204" pitchFamily="34" charset="0"/>
              <a:buChar char="•"/>
            </a:pPr>
            <a:r>
              <a:rPr lang="fr-CA" sz="2300" dirty="0">
                <a:solidFill>
                  <a:srgbClr val="002060"/>
                </a:solidFill>
              </a:rPr>
              <a:t>Synthèse du modèle </a:t>
            </a:r>
          </a:p>
          <a:p>
            <a:pPr marL="800100" lvl="1" indent="-342900">
              <a:lnSpc>
                <a:spcPct val="107000"/>
              </a:lnSpc>
              <a:spcAft>
                <a:spcPts val="600"/>
              </a:spcAft>
              <a:buFont typeface="Arial" panose="020B0604020202020204" pitchFamily="34" charset="0"/>
              <a:buChar char="•"/>
            </a:pPr>
            <a:r>
              <a:rPr lang="fr-CA" sz="2300" dirty="0">
                <a:solidFill>
                  <a:srgbClr val="002060"/>
                </a:solidFill>
              </a:rPr>
              <a:t>Simulation</a:t>
            </a:r>
          </a:p>
          <a:p>
            <a:pPr marL="800100" lvl="1" indent="-342900">
              <a:lnSpc>
                <a:spcPct val="107000"/>
              </a:lnSpc>
              <a:buFont typeface="Arial" panose="020B0604020202020204" pitchFamily="34" charset="0"/>
              <a:buChar char="•"/>
            </a:pPr>
            <a:r>
              <a:rPr lang="fr-CA" sz="2300" dirty="0">
                <a:solidFill>
                  <a:srgbClr val="002060"/>
                </a:solidFill>
              </a:rPr>
              <a:t>Prochaines étapes </a:t>
            </a:r>
          </a:p>
          <a:p>
            <a:pPr marL="800100" lvl="1" indent="-342900">
              <a:lnSpc>
                <a:spcPct val="107000"/>
              </a:lnSpc>
              <a:buFont typeface="Arial" panose="020B0604020202020204" pitchFamily="34" charset="0"/>
              <a:buChar char="•"/>
            </a:pPr>
            <a:endParaRPr lang="fr-CA" sz="2300" dirty="0">
              <a:solidFill>
                <a:srgbClr val="002060"/>
              </a:solidFill>
            </a:endParaRPr>
          </a:p>
          <a:p>
            <a:pPr lvl="1">
              <a:lnSpc>
                <a:spcPct val="107000"/>
              </a:lnSpc>
              <a:spcAft>
                <a:spcPts val="600"/>
              </a:spcAft>
            </a:pPr>
            <a:r>
              <a:rPr lang="fr-CA" sz="3800" b="1" cap="small" dirty="0">
                <a:solidFill>
                  <a:srgbClr val="002060"/>
                </a:solidFill>
              </a:rPr>
              <a:t>3. FAP hémodynamie &amp; électrophysiologie interventionnelle </a:t>
            </a:r>
          </a:p>
          <a:p>
            <a:pPr marL="800100" lvl="1" indent="-342900">
              <a:lnSpc>
                <a:spcPct val="107000"/>
              </a:lnSpc>
              <a:spcAft>
                <a:spcPts val="600"/>
              </a:spcAft>
              <a:buFont typeface="Arial" panose="020B0604020202020204" pitchFamily="34" charset="0"/>
              <a:buChar char="•"/>
            </a:pPr>
            <a:r>
              <a:rPr lang="fr-CA" sz="2300" dirty="0">
                <a:solidFill>
                  <a:srgbClr val="002060"/>
                </a:solidFill>
              </a:rPr>
              <a:t>Univers clinique</a:t>
            </a:r>
          </a:p>
          <a:p>
            <a:pPr marL="800100" lvl="1" indent="-342900">
              <a:lnSpc>
                <a:spcPct val="107000"/>
              </a:lnSpc>
              <a:spcAft>
                <a:spcPts val="600"/>
              </a:spcAft>
              <a:buFont typeface="Arial" panose="020B0604020202020204" pitchFamily="34" charset="0"/>
              <a:buChar char="•"/>
            </a:pPr>
            <a:r>
              <a:rPr lang="fr-CA" sz="2300" dirty="0">
                <a:solidFill>
                  <a:srgbClr val="002060"/>
                </a:solidFill>
              </a:rPr>
              <a:t>Synthèse du modèle</a:t>
            </a:r>
          </a:p>
          <a:p>
            <a:pPr marL="800100" lvl="1" indent="-342900">
              <a:lnSpc>
                <a:spcPct val="107000"/>
              </a:lnSpc>
              <a:spcAft>
                <a:spcPts val="600"/>
              </a:spcAft>
              <a:buFont typeface="Arial" panose="020B0604020202020204" pitchFamily="34" charset="0"/>
              <a:buChar char="•"/>
            </a:pPr>
            <a:r>
              <a:rPr lang="fr-CA" sz="2300" dirty="0">
                <a:solidFill>
                  <a:srgbClr val="002060"/>
                </a:solidFill>
              </a:rPr>
              <a:t>Simulation</a:t>
            </a:r>
          </a:p>
          <a:p>
            <a:pPr marL="800100" lvl="1" indent="-342900">
              <a:lnSpc>
                <a:spcPct val="107000"/>
              </a:lnSpc>
              <a:buFont typeface="Arial" panose="020B0604020202020204" pitchFamily="34" charset="0"/>
              <a:buChar char="•"/>
            </a:pPr>
            <a:r>
              <a:rPr lang="fr-CA" sz="2300" dirty="0">
                <a:solidFill>
                  <a:srgbClr val="002060"/>
                </a:solidFill>
              </a:rPr>
              <a:t>Prochaines étapes </a:t>
            </a:r>
          </a:p>
          <a:p>
            <a:pPr marL="800100" lvl="1" indent="-342900">
              <a:lnSpc>
                <a:spcPct val="107000"/>
              </a:lnSpc>
              <a:buFont typeface="Arial" panose="020B0604020202020204" pitchFamily="34" charset="0"/>
              <a:buChar char="•"/>
            </a:pPr>
            <a:endParaRPr lang="fr-CA" sz="2300" dirty="0">
              <a:solidFill>
                <a:srgbClr val="002060"/>
              </a:solidFill>
            </a:endParaRPr>
          </a:p>
          <a:p>
            <a:pPr lvl="1">
              <a:lnSpc>
                <a:spcPct val="107000"/>
              </a:lnSpc>
            </a:pPr>
            <a:r>
              <a:rPr lang="fr-CA" sz="3200" b="1" cap="small" dirty="0">
                <a:solidFill>
                  <a:srgbClr val="002060"/>
                </a:solidFill>
              </a:rPr>
              <a:t>Questions/ commentaires</a:t>
            </a:r>
          </a:p>
          <a:p>
            <a:pPr marL="1257300" lvl="2" indent="-342900">
              <a:lnSpc>
                <a:spcPct val="107000"/>
              </a:lnSpc>
              <a:buFont typeface="Arial" panose="020B0604020202020204" pitchFamily="34" charset="0"/>
              <a:buChar char="•"/>
            </a:pPr>
            <a:endParaRPr lang="fr-CA" dirty="0"/>
          </a:p>
          <a:p>
            <a:pPr marL="800100" lvl="1" indent="-342900">
              <a:lnSpc>
                <a:spcPct val="107000"/>
              </a:lnSpc>
              <a:buFont typeface="Arial" panose="020B0604020202020204" pitchFamily="34" charset="0"/>
              <a:buChar char="•"/>
            </a:pPr>
            <a:endParaRPr lang="fr-CA" cap="small" dirty="0"/>
          </a:p>
          <a:p>
            <a:pPr marL="800100" lvl="1" indent="-342900">
              <a:lnSpc>
                <a:spcPct val="107000"/>
              </a:lnSpc>
              <a:buFont typeface="Arial" panose="020B0604020202020204" pitchFamily="34" charset="0"/>
              <a:buChar char="•"/>
            </a:pPr>
            <a:endParaRPr lang="fr-CA" cap="small" dirty="0"/>
          </a:p>
        </p:txBody>
      </p:sp>
    </p:spTree>
    <p:extLst>
      <p:ext uri="{BB962C8B-B14F-4D97-AF65-F5344CB8AC3E}">
        <p14:creationId xmlns:p14="http://schemas.microsoft.com/office/powerpoint/2010/main" val="2070893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902561" y="1002776"/>
            <a:ext cx="10515600" cy="550605"/>
          </a:xfrm>
        </p:spPr>
        <p:txBody>
          <a:bodyPr>
            <a:normAutofit fontScale="90000"/>
          </a:bodyPr>
          <a:lstStyle/>
          <a:p>
            <a:r>
              <a:rPr lang="fr-CA" cap="small" dirty="0"/>
              <a:t>FAP chirurgie</a:t>
            </a:r>
            <a:br>
              <a:rPr lang="fr-CA" cap="small" dirty="0"/>
            </a:br>
            <a:r>
              <a:rPr lang="fr-CA" sz="3100" cap="small" dirty="0"/>
              <a:t>T</a:t>
            </a:r>
            <a:r>
              <a:rPr lang="fr-CA" sz="3100" dirty="0"/>
              <a:t>ravaux menés depuis le dernier échange au CGR </a:t>
            </a:r>
            <a:br>
              <a:rPr lang="fr-CA" sz="3100" dirty="0"/>
            </a:br>
            <a:r>
              <a:rPr lang="fr-CA" sz="3100" dirty="0"/>
              <a:t>(novembre 2022 à janvier 2023)</a:t>
            </a:r>
            <a:endParaRPr lang="fr-CA" dirty="0"/>
          </a:p>
        </p:txBody>
      </p:sp>
      <p:sp>
        <p:nvSpPr>
          <p:cNvPr id="3" name="Espace réservé du texte 2">
            <a:extLst>
              <a:ext uri="{FF2B5EF4-FFF2-40B4-BE49-F238E27FC236}">
                <a16:creationId xmlns:a16="http://schemas.microsoft.com/office/drawing/2014/main" id="{9D1B6586-BB95-3735-0EC5-C719AB8887B5}"/>
              </a:ext>
            </a:extLst>
          </p:cNvPr>
          <p:cNvSpPr>
            <a:spLocks noGrp="1"/>
          </p:cNvSpPr>
          <p:nvPr>
            <p:ph type="body" idx="1"/>
            <p:custDataLst>
              <p:tags r:id="rId2"/>
            </p:custDataLst>
          </p:nvPr>
        </p:nvSpPr>
        <p:spPr>
          <a:xfrm>
            <a:off x="974035" y="1799196"/>
            <a:ext cx="6085984" cy="4402821"/>
          </a:xfrm>
        </p:spPr>
        <p:txBody>
          <a:bodyPr vert="horz" lIns="91440" tIns="45720" rIns="91440" bIns="45720" rtlCol="0" anchor="t">
            <a:normAutofit fontScale="70000" lnSpcReduction="20000"/>
          </a:bodyPr>
          <a:lstStyle/>
          <a:p>
            <a:pPr marL="342900" indent="-342900">
              <a:lnSpc>
                <a:spcPct val="110000"/>
              </a:lnSpc>
              <a:spcAft>
                <a:spcPts val="1200"/>
              </a:spcAft>
              <a:buClr>
                <a:srgbClr val="00B0F0"/>
              </a:buClr>
              <a:buFont typeface="Wingdings" panose="05000000000000000000" pitchFamily="2" charset="2"/>
              <a:buChar char="ü"/>
            </a:pPr>
            <a:r>
              <a:rPr lang="fr-CA" sz="2600" dirty="0"/>
              <a:t>Transmission de la documentation sur le modèle FAP chirurgie aux personnes pivots FAP du RSSS</a:t>
            </a:r>
            <a:endParaRPr lang="fr-FR" sz="2600" dirty="0"/>
          </a:p>
          <a:p>
            <a:pPr marL="342900" indent="-342900">
              <a:lnSpc>
                <a:spcPct val="110000"/>
              </a:lnSpc>
              <a:spcAft>
                <a:spcPts val="1200"/>
              </a:spcAft>
              <a:buClr>
                <a:srgbClr val="00B0F0"/>
              </a:buClr>
              <a:buFont typeface="Wingdings" panose="05000000000000000000" pitchFamily="2" charset="2"/>
              <a:buChar char="ü"/>
            </a:pPr>
            <a:r>
              <a:rPr lang="fr-CA" sz="2600" b="1" dirty="0"/>
              <a:t>24 établissements publics du RSSS rencontrés </a:t>
            </a:r>
            <a:r>
              <a:rPr lang="fr-CA" sz="2600" dirty="0"/>
              <a:t>pour présentation des résultats préliminaires, échanges et recueil de propositions</a:t>
            </a:r>
            <a:endParaRPr lang="fr-CA" sz="2600" dirty="0">
              <a:cs typeface="Calibri"/>
            </a:endParaRPr>
          </a:p>
          <a:p>
            <a:pPr marL="342900" indent="-342900">
              <a:lnSpc>
                <a:spcPct val="110000"/>
              </a:lnSpc>
              <a:spcAft>
                <a:spcPts val="1200"/>
              </a:spcAft>
              <a:buClr>
                <a:srgbClr val="00B0F0"/>
              </a:buClr>
              <a:buFont typeface="Wingdings" panose="05000000000000000000" pitchFamily="2" charset="2"/>
              <a:buChar char="ü"/>
            </a:pPr>
            <a:r>
              <a:rPr lang="fr-CA" sz="2600" dirty="0"/>
              <a:t>Rétroactions et propositions reçues par 7 établissements : traitées selon l’échéancier prévu</a:t>
            </a:r>
            <a:endParaRPr lang="fr-CA" sz="2600" dirty="0">
              <a:cs typeface="Calibri"/>
            </a:endParaRPr>
          </a:p>
          <a:p>
            <a:pPr marL="342900" indent="-342900">
              <a:lnSpc>
                <a:spcPct val="110000"/>
              </a:lnSpc>
              <a:spcAft>
                <a:spcPts val="1200"/>
              </a:spcAft>
              <a:buClr>
                <a:srgbClr val="00B0F0"/>
              </a:buClr>
              <a:buFont typeface="Wingdings" panose="05000000000000000000" pitchFamily="2" charset="2"/>
              <a:buChar char="ü"/>
            </a:pPr>
            <a:r>
              <a:rPr lang="fr-CA" sz="2600" dirty="0"/>
              <a:t>Établissement d’une variable de robotique, de la variable enseignement liée aux missions tertiaires/quaternaires et des bonis incitatifs à la réduction des listes d’attente</a:t>
            </a:r>
            <a:endParaRPr lang="fr-CA" sz="2600" dirty="0">
              <a:cs typeface="Calibri"/>
            </a:endParaRPr>
          </a:p>
          <a:p>
            <a:pPr marL="342900" indent="-342900">
              <a:lnSpc>
                <a:spcPct val="110000"/>
              </a:lnSpc>
              <a:buClr>
                <a:srgbClr val="00B0F0"/>
              </a:buClr>
              <a:buFont typeface="Wingdings" panose="05000000000000000000" pitchFamily="2" charset="2"/>
              <a:buChar char="ü"/>
            </a:pPr>
            <a:r>
              <a:rPr lang="fr-CA" sz="2600" dirty="0"/>
              <a:t>Intégration des informations susmentionnées dans la simulation présentée</a:t>
            </a:r>
            <a:endParaRPr lang="fr-CA" sz="2600" dirty="0">
              <a:cs typeface="Calibri"/>
            </a:endParaRPr>
          </a:p>
          <a:p>
            <a:pPr marL="342900" indent="-342900" algn="just">
              <a:lnSpc>
                <a:spcPct val="110000"/>
              </a:lnSpc>
              <a:buClr>
                <a:srgbClr val="00B0F0"/>
              </a:buClr>
              <a:buFont typeface="Wingdings" panose="05000000000000000000" pitchFamily="2" charset="2"/>
              <a:buChar char="ü"/>
            </a:pPr>
            <a:endParaRPr lang="fr-CA" sz="2100" b="1" dirty="0">
              <a:solidFill>
                <a:srgbClr val="000000"/>
              </a:solidFill>
              <a:cs typeface="Calibri" panose="020F0502020204030204"/>
            </a:endParaRPr>
          </a:p>
        </p:txBody>
      </p:sp>
      <p:pic>
        <p:nvPicPr>
          <p:cNvPr id="5" name="Image 4">
            <a:extLst>
              <a:ext uri="{FF2B5EF4-FFF2-40B4-BE49-F238E27FC236}">
                <a16:creationId xmlns:a16="http://schemas.microsoft.com/office/drawing/2014/main" id="{196F5F8B-DD6A-A5B1-6E00-5FC192FDEE8C}"/>
              </a:ext>
            </a:extLst>
          </p:cNvPr>
          <p:cNvPicPr>
            <a:picLocks noChangeAspect="1"/>
          </p:cNvPicPr>
          <p:nvPr>
            <p:custDataLst>
              <p:tags r:id="rId3"/>
            </p:custDataLst>
          </p:nvPr>
        </p:nvPicPr>
        <p:blipFill rotWithShape="1">
          <a:blip r:embed="rId7" cstate="print">
            <a:extLst>
              <a:ext uri="{28A0092B-C50C-407E-A947-70E740481C1C}">
                <a14:useLocalDpi xmlns:a14="http://schemas.microsoft.com/office/drawing/2010/main" val="0"/>
              </a:ext>
            </a:extLst>
          </a:blip>
          <a:srcRect l="5895" t="7025" r="5669" b="6620"/>
          <a:stretch/>
        </p:blipFill>
        <p:spPr>
          <a:xfrm>
            <a:off x="6869150" y="1799196"/>
            <a:ext cx="4972329" cy="3641484"/>
          </a:xfrm>
          <a:prstGeom prst="rect">
            <a:avLst/>
          </a:prstGeom>
        </p:spPr>
      </p:pic>
      <p:sp>
        <p:nvSpPr>
          <p:cNvPr id="6" name="Espace réservé du numéro de diapositive 1">
            <a:extLst>
              <a:ext uri="{FF2B5EF4-FFF2-40B4-BE49-F238E27FC236}">
                <a16:creationId xmlns:a16="http://schemas.microsoft.com/office/drawing/2014/main" id="{98414798-89CC-4AC1-B2AD-78FD750F61E3}"/>
              </a:ext>
            </a:extLst>
          </p:cNvPr>
          <p:cNvSpPr txBox="1">
            <a:spLocks/>
          </p:cNvSpPr>
          <p:nvPr>
            <p:custDataLst>
              <p:tags r:id="rId4"/>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11</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72976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03299DD-66D2-AFD0-A82D-0C6263719974}"/>
              </a:ext>
            </a:extLst>
          </p:cNvPr>
          <p:cNvSpPr>
            <a:spLocks noGrp="1"/>
          </p:cNvSpPr>
          <p:nvPr>
            <p:ph type="ctrTitle"/>
            <p:custDataLst>
              <p:tags r:id="rId1"/>
            </p:custDataLst>
          </p:nvPr>
        </p:nvSpPr>
        <p:spPr/>
        <p:txBody>
          <a:bodyPr>
            <a:normAutofit/>
          </a:bodyPr>
          <a:lstStyle/>
          <a:p>
            <a:r>
              <a:rPr lang="fr-CA" sz="8000" b="1" dirty="0"/>
              <a:t>Modèle FAP - chirurgie</a:t>
            </a:r>
          </a:p>
        </p:txBody>
      </p:sp>
      <p:sp>
        <p:nvSpPr>
          <p:cNvPr id="6" name="Sous-titre 5">
            <a:extLst>
              <a:ext uri="{FF2B5EF4-FFF2-40B4-BE49-F238E27FC236}">
                <a16:creationId xmlns:a16="http://schemas.microsoft.com/office/drawing/2014/main" id="{0C0F1A18-2CA9-D4C7-2DA3-43CB366C5E77}"/>
              </a:ext>
            </a:extLst>
          </p:cNvPr>
          <p:cNvSpPr>
            <a:spLocks noGrp="1"/>
          </p:cNvSpPr>
          <p:nvPr>
            <p:ph type="subTitle" idx="1"/>
            <p:custDataLst>
              <p:tags r:id="rId2"/>
            </p:custDataLst>
          </p:nvPr>
        </p:nvSpPr>
        <p:spPr/>
        <p:txBody>
          <a:bodyPr>
            <a:normAutofit lnSpcReduction="10000"/>
          </a:bodyPr>
          <a:lstStyle/>
          <a:p>
            <a:r>
              <a:rPr lang="fr-CA" dirty="0"/>
              <a:t>Synthèse du modèle et impacts des travaux menés depuis l’automne 2022</a:t>
            </a:r>
          </a:p>
        </p:txBody>
      </p:sp>
      <p:sp>
        <p:nvSpPr>
          <p:cNvPr id="7" name="Espace réservé du numéro de diapositive 1">
            <a:extLst>
              <a:ext uri="{FF2B5EF4-FFF2-40B4-BE49-F238E27FC236}">
                <a16:creationId xmlns:a16="http://schemas.microsoft.com/office/drawing/2014/main" id="{1036DC71-A27F-4FA5-BE1A-51B8FD598C40}"/>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12</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9416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225CF1-6277-83F8-9CFF-0D9FF75664DB}"/>
              </a:ext>
            </a:extLst>
          </p:cNvPr>
          <p:cNvSpPr>
            <a:spLocks noGrp="1"/>
          </p:cNvSpPr>
          <p:nvPr>
            <p:ph type="title"/>
            <p:custDataLst>
              <p:tags r:id="rId1"/>
            </p:custDataLst>
          </p:nvPr>
        </p:nvSpPr>
        <p:spPr>
          <a:xfrm>
            <a:off x="831850" y="97537"/>
            <a:ext cx="9104630" cy="1760762"/>
          </a:xfrm>
        </p:spPr>
        <p:txBody>
          <a:bodyPr>
            <a:noAutofit/>
          </a:bodyPr>
          <a:lstStyle/>
          <a:p>
            <a:r>
              <a:rPr lang="fr-CA" sz="4000" dirty="0"/>
              <a:t>Ajustements au modèle effectués à la suite des échanges menés avec les établissements publics du RSSS</a:t>
            </a:r>
          </a:p>
        </p:txBody>
      </p:sp>
      <p:sp>
        <p:nvSpPr>
          <p:cNvPr id="3" name="Espace réservé du texte 2">
            <a:extLst>
              <a:ext uri="{FF2B5EF4-FFF2-40B4-BE49-F238E27FC236}">
                <a16:creationId xmlns:a16="http://schemas.microsoft.com/office/drawing/2014/main" id="{6878F693-9BFF-5389-81B1-40B802A5F09F}"/>
              </a:ext>
            </a:extLst>
          </p:cNvPr>
          <p:cNvSpPr>
            <a:spLocks noGrp="1"/>
          </p:cNvSpPr>
          <p:nvPr>
            <p:ph type="body" idx="1"/>
            <p:custDataLst>
              <p:tags r:id="rId2"/>
            </p:custDataLst>
          </p:nvPr>
        </p:nvSpPr>
        <p:spPr>
          <a:xfrm>
            <a:off x="861667" y="1997444"/>
            <a:ext cx="10866508" cy="4530310"/>
          </a:xfrm>
        </p:spPr>
        <p:txBody>
          <a:bodyPr vert="horz" lIns="91440" tIns="45720" rIns="91440" bIns="45720" rtlCol="0" anchor="t">
            <a:noAutofit/>
          </a:bodyPr>
          <a:lstStyle/>
          <a:p>
            <a:pPr marL="457200" indent="-457200">
              <a:spcAft>
                <a:spcPts val="600"/>
              </a:spcAft>
              <a:buClr>
                <a:srgbClr val="00B0F0"/>
              </a:buClr>
              <a:buFontTx/>
              <a:buChar char="-"/>
            </a:pPr>
            <a:r>
              <a:rPr lang="fr-CA" dirty="0"/>
              <a:t>Ajustements de la portion de stérilisation incluse dans l’enveloppe budgétaire en fonction d’une nouvelle unité de mesure; </a:t>
            </a:r>
          </a:p>
          <a:p>
            <a:pPr marL="457200" indent="-457200">
              <a:spcAft>
                <a:spcPts val="600"/>
              </a:spcAft>
              <a:buClr>
                <a:srgbClr val="00B0F0"/>
              </a:buClr>
              <a:buFontTx/>
              <a:buChar char="-"/>
            </a:pPr>
            <a:r>
              <a:rPr lang="fr-CA" dirty="0"/>
              <a:t>Ajustement des tarifs pour les soins réguliers de niveau tertiaire; </a:t>
            </a:r>
          </a:p>
          <a:p>
            <a:pPr marL="457200" indent="-457200">
              <a:spcAft>
                <a:spcPts val="600"/>
              </a:spcAft>
              <a:buClr>
                <a:srgbClr val="00B0F0"/>
              </a:buClr>
              <a:buFontTx/>
              <a:buChar char="-"/>
            </a:pPr>
            <a:r>
              <a:rPr lang="fr-CA" dirty="0"/>
              <a:t>Analyse des liens entre le FAP de la chirurgie et les autres sources de financement, incluant le programme d’accès à la chirurgie;</a:t>
            </a:r>
          </a:p>
          <a:p>
            <a:pPr marL="457200" indent="-457200">
              <a:spcAft>
                <a:spcPts val="600"/>
              </a:spcAft>
              <a:buClr>
                <a:srgbClr val="00B0F0"/>
              </a:buClr>
              <a:buFontTx/>
              <a:buChar char="-"/>
            </a:pPr>
            <a:r>
              <a:rPr lang="fr-CA" dirty="0"/>
              <a:t>Raffinement des volumes utilisés dans le modèle vs base 2019-2020;</a:t>
            </a:r>
            <a:endParaRPr lang="fr-CA" dirty="0">
              <a:cs typeface="Calibri"/>
            </a:endParaRPr>
          </a:p>
          <a:p>
            <a:pPr marL="457200" indent="-457200">
              <a:spcAft>
                <a:spcPts val="600"/>
              </a:spcAft>
              <a:buClr>
                <a:srgbClr val="00B0F0"/>
              </a:buClr>
              <a:buFontTx/>
              <a:buChar char="-"/>
            </a:pPr>
            <a:r>
              <a:rPr lang="fr-CA" dirty="0"/>
              <a:t>Intégration de variables </a:t>
            </a:r>
            <a:r>
              <a:rPr lang="fr-CA" b="1" dirty="0"/>
              <a:t>a)</a:t>
            </a:r>
            <a:r>
              <a:rPr lang="fr-CA" dirty="0"/>
              <a:t> pour la robotique et </a:t>
            </a:r>
            <a:r>
              <a:rPr lang="fr-CA" b="1" dirty="0"/>
              <a:t>b)</a:t>
            </a:r>
            <a:r>
              <a:rPr lang="fr-CA" dirty="0"/>
              <a:t> pour l’enseignement et la recherche (collaboration DGCRMAI).</a:t>
            </a:r>
            <a:endParaRPr lang="fr-CA" dirty="0">
              <a:cs typeface="Calibri" panose="020F0502020204030204"/>
            </a:endParaRPr>
          </a:p>
        </p:txBody>
      </p:sp>
      <p:sp>
        <p:nvSpPr>
          <p:cNvPr id="4" name="Espace réservé du numéro de diapositive 1">
            <a:extLst>
              <a:ext uri="{FF2B5EF4-FFF2-40B4-BE49-F238E27FC236}">
                <a16:creationId xmlns:a16="http://schemas.microsoft.com/office/drawing/2014/main" id="{FACBC5A2-8F52-43EF-AFEA-5133DDA5D630}"/>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13</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79973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D1CF12E6-0414-A087-39FF-755ED085131D}"/>
              </a:ext>
            </a:extLst>
          </p:cNvPr>
          <p:cNvPicPr>
            <a:picLocks noChangeAspect="1"/>
          </p:cNvPicPr>
          <p:nvPr>
            <p:custDataLst>
              <p:tags r:id="rId1"/>
            </p:custDataLst>
          </p:nvPr>
        </p:nvPicPr>
        <p:blipFill>
          <a:blip r:embed="rId11"/>
          <a:stretch>
            <a:fillRect/>
          </a:stretch>
        </p:blipFill>
        <p:spPr>
          <a:xfrm>
            <a:off x="1243413" y="465509"/>
            <a:ext cx="9621640" cy="5614180"/>
          </a:xfrm>
          <a:prstGeom prst="rect">
            <a:avLst/>
          </a:prstGeom>
        </p:spPr>
      </p:pic>
      <p:sp>
        <p:nvSpPr>
          <p:cNvPr id="8" name="Espace réservé du numéro de diapositive 3">
            <a:extLst>
              <a:ext uri="{FF2B5EF4-FFF2-40B4-BE49-F238E27FC236}">
                <a16:creationId xmlns:a16="http://schemas.microsoft.com/office/drawing/2014/main" id="{A1632B38-33C8-4E6E-AF75-0B1380CD4A2F}"/>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fr-CA" sz="2000" b="1">
              <a:solidFill>
                <a:srgbClr val="2D2E83"/>
              </a:solidFill>
            </a:endParaRPr>
          </a:p>
        </p:txBody>
      </p:sp>
      <p:sp>
        <p:nvSpPr>
          <p:cNvPr id="11" name="Flèche : bas 10">
            <a:extLst>
              <a:ext uri="{FF2B5EF4-FFF2-40B4-BE49-F238E27FC236}">
                <a16:creationId xmlns:a16="http://schemas.microsoft.com/office/drawing/2014/main" id="{5F9CBCB3-16E0-4E8D-85E5-35AD65EF1BA2}"/>
              </a:ext>
            </a:extLst>
          </p:cNvPr>
          <p:cNvSpPr/>
          <p:nvPr>
            <p:custDataLst>
              <p:tags r:id="rId3"/>
            </p:custDataLst>
          </p:nvPr>
        </p:nvSpPr>
        <p:spPr>
          <a:xfrm>
            <a:off x="5900061" y="6057215"/>
            <a:ext cx="308344" cy="435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ZoneTexte 1">
            <a:extLst>
              <a:ext uri="{FF2B5EF4-FFF2-40B4-BE49-F238E27FC236}">
                <a16:creationId xmlns:a16="http://schemas.microsoft.com/office/drawing/2014/main" id="{FF14FB37-4AD6-061D-15B5-EA0B32A5BF64}"/>
              </a:ext>
            </a:extLst>
          </p:cNvPr>
          <p:cNvSpPr txBox="1"/>
          <p:nvPr>
            <p:custDataLst>
              <p:tags r:id="rId4"/>
            </p:custDataLst>
          </p:nvPr>
        </p:nvSpPr>
        <p:spPr>
          <a:xfrm>
            <a:off x="401652" y="401652"/>
            <a:ext cx="1683522" cy="400110"/>
          </a:xfrm>
          <a:prstGeom prst="rect">
            <a:avLst/>
          </a:prstGeom>
          <a:noFill/>
        </p:spPr>
        <p:txBody>
          <a:bodyPr wrap="square" rtlCol="0">
            <a:spAutoFit/>
          </a:bodyPr>
          <a:lstStyle/>
          <a:p>
            <a:r>
              <a:rPr lang="fr-CA" sz="2000" b="1">
                <a:solidFill>
                  <a:srgbClr val="FF0000"/>
                </a:solidFill>
              </a:rPr>
              <a:t>RAPPEL</a:t>
            </a:r>
          </a:p>
        </p:txBody>
      </p:sp>
      <p:sp>
        <p:nvSpPr>
          <p:cNvPr id="3" name="ZoneTexte 2">
            <a:extLst>
              <a:ext uri="{FF2B5EF4-FFF2-40B4-BE49-F238E27FC236}">
                <a16:creationId xmlns:a16="http://schemas.microsoft.com/office/drawing/2014/main" id="{AB12F969-A024-A802-D30C-15BEA2218312}"/>
              </a:ext>
            </a:extLst>
          </p:cNvPr>
          <p:cNvSpPr txBox="1"/>
          <p:nvPr>
            <p:custDataLst>
              <p:tags r:id="rId5"/>
            </p:custDataLst>
          </p:nvPr>
        </p:nvSpPr>
        <p:spPr>
          <a:xfrm>
            <a:off x="735434" y="2990490"/>
            <a:ext cx="2513230" cy="923330"/>
          </a:xfrm>
          <a:prstGeom prst="rect">
            <a:avLst/>
          </a:prstGeom>
          <a:noFill/>
        </p:spPr>
        <p:txBody>
          <a:bodyPr wrap="square">
            <a:spAutoFit/>
          </a:bodyPr>
          <a:lstStyle/>
          <a:p>
            <a:pPr algn="ctr"/>
            <a:r>
              <a:rPr lang="fr-CA">
                <a:ea typeface="Times New Roman" panose="02020603050405020304" pitchFamily="18" charset="0"/>
              </a:rPr>
              <a:t>E</a:t>
            </a:r>
            <a:r>
              <a:rPr lang="fr-CA" sz="1800">
                <a:effectLst/>
                <a:ea typeface="Times New Roman" panose="02020603050405020304" pitchFamily="18" charset="0"/>
              </a:rPr>
              <a:t>nveloppe budgétaire du modèle et univers financier des tarifs</a:t>
            </a:r>
            <a:endParaRPr lang="fr-CA"/>
          </a:p>
        </p:txBody>
      </p:sp>
      <p:sp>
        <p:nvSpPr>
          <p:cNvPr id="4" name="ZoneTexte 3">
            <a:extLst>
              <a:ext uri="{FF2B5EF4-FFF2-40B4-BE49-F238E27FC236}">
                <a16:creationId xmlns:a16="http://schemas.microsoft.com/office/drawing/2014/main" id="{21C38B2C-09B6-0AB5-7041-A7045FB6C54C}"/>
              </a:ext>
            </a:extLst>
          </p:cNvPr>
          <p:cNvSpPr txBox="1"/>
          <p:nvPr>
            <p:custDataLst>
              <p:tags r:id="rId6"/>
            </p:custDataLst>
          </p:nvPr>
        </p:nvSpPr>
        <p:spPr>
          <a:xfrm>
            <a:off x="301082" y="963940"/>
            <a:ext cx="1472751" cy="646331"/>
          </a:xfrm>
          <a:prstGeom prst="rect">
            <a:avLst/>
          </a:prstGeom>
          <a:noFill/>
        </p:spPr>
        <p:txBody>
          <a:bodyPr wrap="square" rtlCol="0">
            <a:spAutoFit/>
          </a:bodyPr>
          <a:lstStyle/>
          <a:p>
            <a:r>
              <a:rPr lang="fr-CA">
                <a:hlinkClick r:id="rId12"/>
              </a:rPr>
              <a:t>Lien vers capsule</a:t>
            </a:r>
            <a:endParaRPr lang="fr-CA"/>
          </a:p>
        </p:txBody>
      </p:sp>
      <p:sp>
        <p:nvSpPr>
          <p:cNvPr id="6" name="Rectangle : coins arrondis 5">
            <a:extLst>
              <a:ext uri="{FF2B5EF4-FFF2-40B4-BE49-F238E27FC236}">
                <a16:creationId xmlns:a16="http://schemas.microsoft.com/office/drawing/2014/main" id="{C5669DB9-C9F2-9791-7C25-8FA47AE8AE19}"/>
              </a:ext>
            </a:extLst>
          </p:cNvPr>
          <p:cNvSpPr/>
          <p:nvPr>
            <p:custDataLst>
              <p:tags r:id="rId7"/>
            </p:custDataLst>
          </p:nvPr>
        </p:nvSpPr>
        <p:spPr>
          <a:xfrm>
            <a:off x="301082" y="6079689"/>
            <a:ext cx="3381934" cy="51580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A" sz="1400" dirty="0">
                <a:ln w="0"/>
                <a:solidFill>
                  <a:schemeClr val="tx1"/>
                </a:solidFill>
                <a:effectLst>
                  <a:outerShdw blurRad="38100" dist="19050" dir="2700000" algn="tl" rotWithShape="0">
                    <a:schemeClr val="dk1">
                      <a:alpha val="40000"/>
                    </a:schemeClr>
                  </a:outerShdw>
                </a:effectLst>
              </a:rPr>
              <a:t>Enveloppe budgétaire : c.a. </a:t>
            </a:r>
            <a:r>
              <a:rPr lang="fr-CA" sz="1400" i="1" dirty="0">
                <a:ln w="0"/>
                <a:solidFill>
                  <a:schemeClr val="tx1"/>
                </a:solidFill>
                <a:effectLst>
                  <a:outerShdw blurRad="38100" dist="19050" dir="2700000" algn="tl" rotWithShape="0">
                    <a:schemeClr val="dk1">
                      <a:alpha val="40000"/>
                    </a:schemeClr>
                  </a:outerShdw>
                </a:effectLst>
              </a:rPr>
              <a:t>6058 - Gériatrie active</a:t>
            </a:r>
            <a:r>
              <a:rPr lang="fr-CA" sz="1400" dirty="0">
                <a:ln w="0"/>
                <a:solidFill>
                  <a:schemeClr val="tx1"/>
                </a:solidFill>
                <a:effectLst>
                  <a:outerShdw blurRad="38100" dist="19050" dir="2700000" algn="tl" rotWithShape="0">
                    <a:schemeClr val="dk1">
                      <a:alpha val="40000"/>
                    </a:schemeClr>
                  </a:outerShdw>
                </a:effectLst>
              </a:rPr>
              <a:t> exclu</a:t>
            </a:r>
          </a:p>
        </p:txBody>
      </p:sp>
      <p:sp>
        <p:nvSpPr>
          <p:cNvPr id="9" name="Espace réservé du numéro de diapositive 1">
            <a:extLst>
              <a:ext uri="{FF2B5EF4-FFF2-40B4-BE49-F238E27FC236}">
                <a16:creationId xmlns:a16="http://schemas.microsoft.com/office/drawing/2014/main" id="{EC901B89-ABF9-4B68-B42C-BFA790494808}"/>
              </a:ext>
            </a:extLst>
          </p:cNvPr>
          <p:cNvSpPr txBox="1">
            <a:spLocks/>
          </p:cNvSpPr>
          <p:nvPr>
            <p:custDataLst>
              <p:tags r:id="rId8"/>
            </p:custDataLst>
          </p:nvPr>
        </p:nvSpPr>
        <p:spPr>
          <a:xfrm>
            <a:off x="11466745" y="6475109"/>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14</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27279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id="{EF5C0108-9569-AF65-A442-9E9672EEDF89}"/>
              </a:ext>
            </a:extLst>
          </p:cNvPr>
          <p:cNvPicPr>
            <a:picLocks noChangeAspect="1"/>
          </p:cNvPicPr>
          <p:nvPr>
            <p:custDataLst>
              <p:tags r:id="rId1"/>
            </p:custDataLst>
          </p:nvPr>
        </p:nvPicPr>
        <p:blipFill>
          <a:blip r:embed="rId22"/>
          <a:stretch>
            <a:fillRect/>
          </a:stretch>
        </p:blipFill>
        <p:spPr>
          <a:xfrm>
            <a:off x="440860" y="1153350"/>
            <a:ext cx="11447551" cy="4084655"/>
          </a:xfrm>
          <a:prstGeom prst="rect">
            <a:avLst/>
          </a:prstGeom>
        </p:spPr>
      </p:pic>
      <p:sp>
        <p:nvSpPr>
          <p:cNvPr id="8" name="Espace réservé du numéro de diapositive 3">
            <a:extLst>
              <a:ext uri="{FF2B5EF4-FFF2-40B4-BE49-F238E27FC236}">
                <a16:creationId xmlns:a16="http://schemas.microsoft.com/office/drawing/2014/main" id="{30B5D8F2-BCBD-41AB-8582-2DBB9AC8D3BB}"/>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15</a:t>
            </a:fld>
            <a:endParaRPr lang="fr-CA" sz="2000" b="1" dirty="0">
              <a:solidFill>
                <a:srgbClr val="2D2E83"/>
              </a:solidFill>
            </a:endParaRPr>
          </a:p>
        </p:txBody>
      </p:sp>
      <p:sp>
        <p:nvSpPr>
          <p:cNvPr id="7" name="Flèche : bas 6">
            <a:extLst>
              <a:ext uri="{FF2B5EF4-FFF2-40B4-BE49-F238E27FC236}">
                <a16:creationId xmlns:a16="http://schemas.microsoft.com/office/drawing/2014/main" id="{3B935FDF-E51C-F44D-93A1-DF27BA5BC672}"/>
              </a:ext>
            </a:extLst>
          </p:cNvPr>
          <p:cNvSpPr/>
          <p:nvPr>
            <p:custDataLst>
              <p:tags r:id="rId3"/>
            </p:custDataLst>
          </p:nvPr>
        </p:nvSpPr>
        <p:spPr>
          <a:xfrm>
            <a:off x="5689556" y="530358"/>
            <a:ext cx="490319" cy="769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ZoneTexte 1">
            <a:extLst>
              <a:ext uri="{FF2B5EF4-FFF2-40B4-BE49-F238E27FC236}">
                <a16:creationId xmlns:a16="http://schemas.microsoft.com/office/drawing/2014/main" id="{8A2BBD62-3A19-F5E0-FD30-C1B1571E9029}"/>
              </a:ext>
            </a:extLst>
          </p:cNvPr>
          <p:cNvSpPr txBox="1"/>
          <p:nvPr>
            <p:custDataLst>
              <p:tags r:id="rId4"/>
            </p:custDataLst>
          </p:nvPr>
        </p:nvSpPr>
        <p:spPr>
          <a:xfrm>
            <a:off x="1497783" y="4780582"/>
            <a:ext cx="324853" cy="369332"/>
          </a:xfrm>
          <a:prstGeom prst="rect">
            <a:avLst/>
          </a:prstGeom>
          <a:noFill/>
        </p:spPr>
        <p:txBody>
          <a:bodyPr wrap="square" rtlCol="0">
            <a:spAutoFit/>
          </a:bodyPr>
          <a:lstStyle/>
          <a:p>
            <a:r>
              <a:rPr lang="fr-CA"/>
              <a:t>V</a:t>
            </a:r>
          </a:p>
        </p:txBody>
      </p:sp>
      <p:sp>
        <p:nvSpPr>
          <p:cNvPr id="3" name="ZoneTexte 2">
            <a:extLst>
              <a:ext uri="{FF2B5EF4-FFF2-40B4-BE49-F238E27FC236}">
                <a16:creationId xmlns:a16="http://schemas.microsoft.com/office/drawing/2014/main" id="{58DEB47F-314B-1DA7-F1DA-468976153C07}"/>
              </a:ext>
            </a:extLst>
          </p:cNvPr>
          <p:cNvSpPr txBox="1"/>
          <p:nvPr>
            <p:custDataLst>
              <p:tags r:id="rId5"/>
            </p:custDataLst>
          </p:nvPr>
        </p:nvSpPr>
        <p:spPr>
          <a:xfrm>
            <a:off x="5247238" y="4837835"/>
            <a:ext cx="324853" cy="369332"/>
          </a:xfrm>
          <a:prstGeom prst="rect">
            <a:avLst/>
          </a:prstGeom>
          <a:noFill/>
        </p:spPr>
        <p:txBody>
          <a:bodyPr wrap="square" rtlCol="0">
            <a:spAutoFit/>
          </a:bodyPr>
          <a:lstStyle/>
          <a:p>
            <a:r>
              <a:rPr lang="fr-CA"/>
              <a:t>V</a:t>
            </a:r>
          </a:p>
        </p:txBody>
      </p:sp>
      <p:sp>
        <p:nvSpPr>
          <p:cNvPr id="5" name="ZoneTexte 4">
            <a:extLst>
              <a:ext uri="{FF2B5EF4-FFF2-40B4-BE49-F238E27FC236}">
                <a16:creationId xmlns:a16="http://schemas.microsoft.com/office/drawing/2014/main" id="{F85426C7-C8FF-6EC9-FC1D-9551908FAE59}"/>
              </a:ext>
            </a:extLst>
          </p:cNvPr>
          <p:cNvSpPr txBox="1"/>
          <p:nvPr>
            <p:custDataLst>
              <p:tags r:id="rId6"/>
            </p:custDataLst>
          </p:nvPr>
        </p:nvSpPr>
        <p:spPr>
          <a:xfrm>
            <a:off x="6294141" y="4770920"/>
            <a:ext cx="467452" cy="369332"/>
          </a:xfrm>
          <a:prstGeom prst="rect">
            <a:avLst/>
          </a:prstGeom>
          <a:noFill/>
        </p:spPr>
        <p:txBody>
          <a:bodyPr wrap="square" rtlCol="0">
            <a:spAutoFit/>
          </a:bodyPr>
          <a:lstStyle/>
          <a:p>
            <a:r>
              <a:rPr lang="fr-CA"/>
              <a:t>V</a:t>
            </a:r>
          </a:p>
        </p:txBody>
      </p:sp>
      <p:sp>
        <p:nvSpPr>
          <p:cNvPr id="6" name="ZoneTexte 5">
            <a:extLst>
              <a:ext uri="{FF2B5EF4-FFF2-40B4-BE49-F238E27FC236}">
                <a16:creationId xmlns:a16="http://schemas.microsoft.com/office/drawing/2014/main" id="{A600E898-31A8-F796-3858-F98372823BAC}"/>
              </a:ext>
            </a:extLst>
          </p:cNvPr>
          <p:cNvSpPr txBox="1"/>
          <p:nvPr>
            <p:custDataLst>
              <p:tags r:id="rId7"/>
            </p:custDataLst>
          </p:nvPr>
        </p:nvSpPr>
        <p:spPr>
          <a:xfrm>
            <a:off x="7483643" y="4747381"/>
            <a:ext cx="467452" cy="369332"/>
          </a:xfrm>
          <a:prstGeom prst="rect">
            <a:avLst/>
          </a:prstGeom>
          <a:noFill/>
        </p:spPr>
        <p:txBody>
          <a:bodyPr wrap="square" rtlCol="0">
            <a:spAutoFit/>
          </a:bodyPr>
          <a:lstStyle/>
          <a:p>
            <a:r>
              <a:rPr lang="fr-CA"/>
              <a:t>V</a:t>
            </a:r>
          </a:p>
        </p:txBody>
      </p:sp>
      <p:sp>
        <p:nvSpPr>
          <p:cNvPr id="9" name="ZoneTexte 8">
            <a:extLst>
              <a:ext uri="{FF2B5EF4-FFF2-40B4-BE49-F238E27FC236}">
                <a16:creationId xmlns:a16="http://schemas.microsoft.com/office/drawing/2014/main" id="{8500EBC5-2C16-AE28-C37B-C724CFC4E7EF}"/>
              </a:ext>
            </a:extLst>
          </p:cNvPr>
          <p:cNvSpPr txBox="1"/>
          <p:nvPr>
            <p:custDataLst>
              <p:tags r:id="rId8"/>
            </p:custDataLst>
          </p:nvPr>
        </p:nvSpPr>
        <p:spPr>
          <a:xfrm>
            <a:off x="8689816" y="4241421"/>
            <a:ext cx="467452" cy="369332"/>
          </a:xfrm>
          <a:prstGeom prst="rect">
            <a:avLst/>
          </a:prstGeom>
          <a:noFill/>
        </p:spPr>
        <p:txBody>
          <a:bodyPr wrap="square" rtlCol="0">
            <a:spAutoFit/>
          </a:bodyPr>
          <a:lstStyle/>
          <a:p>
            <a:r>
              <a:rPr lang="fr-CA"/>
              <a:t>V</a:t>
            </a:r>
          </a:p>
        </p:txBody>
      </p:sp>
      <p:sp>
        <p:nvSpPr>
          <p:cNvPr id="11" name="ZoneTexte 10">
            <a:extLst>
              <a:ext uri="{FF2B5EF4-FFF2-40B4-BE49-F238E27FC236}">
                <a16:creationId xmlns:a16="http://schemas.microsoft.com/office/drawing/2014/main" id="{2BB8871E-FAF4-C402-51C4-3EADE2C98BB8}"/>
              </a:ext>
            </a:extLst>
          </p:cNvPr>
          <p:cNvSpPr txBox="1"/>
          <p:nvPr>
            <p:custDataLst>
              <p:tags r:id="rId9"/>
            </p:custDataLst>
          </p:nvPr>
        </p:nvSpPr>
        <p:spPr>
          <a:xfrm>
            <a:off x="2686827" y="4792671"/>
            <a:ext cx="324853" cy="369332"/>
          </a:xfrm>
          <a:prstGeom prst="rect">
            <a:avLst/>
          </a:prstGeom>
          <a:noFill/>
        </p:spPr>
        <p:txBody>
          <a:bodyPr wrap="square" rtlCol="0">
            <a:spAutoFit/>
          </a:bodyPr>
          <a:lstStyle/>
          <a:p>
            <a:r>
              <a:rPr lang="fr-CA"/>
              <a:t>B</a:t>
            </a:r>
          </a:p>
        </p:txBody>
      </p:sp>
      <p:sp>
        <p:nvSpPr>
          <p:cNvPr id="12" name="ZoneTexte 11">
            <a:extLst>
              <a:ext uri="{FF2B5EF4-FFF2-40B4-BE49-F238E27FC236}">
                <a16:creationId xmlns:a16="http://schemas.microsoft.com/office/drawing/2014/main" id="{7BEF72F1-D6C2-0E2A-9871-B1C7EBA79DC5}"/>
              </a:ext>
            </a:extLst>
          </p:cNvPr>
          <p:cNvSpPr txBox="1"/>
          <p:nvPr>
            <p:custDataLst>
              <p:tags r:id="rId10"/>
            </p:custDataLst>
          </p:nvPr>
        </p:nvSpPr>
        <p:spPr>
          <a:xfrm>
            <a:off x="3918942" y="4834704"/>
            <a:ext cx="467452" cy="369332"/>
          </a:xfrm>
          <a:prstGeom prst="rect">
            <a:avLst/>
          </a:prstGeom>
          <a:noFill/>
        </p:spPr>
        <p:txBody>
          <a:bodyPr wrap="square" rtlCol="0">
            <a:spAutoFit/>
          </a:bodyPr>
          <a:lstStyle/>
          <a:p>
            <a:r>
              <a:rPr lang="fr-CA"/>
              <a:t>V</a:t>
            </a:r>
          </a:p>
        </p:txBody>
      </p:sp>
      <p:sp>
        <p:nvSpPr>
          <p:cNvPr id="13" name="ZoneTexte 12">
            <a:extLst>
              <a:ext uri="{FF2B5EF4-FFF2-40B4-BE49-F238E27FC236}">
                <a16:creationId xmlns:a16="http://schemas.microsoft.com/office/drawing/2014/main" id="{FEFAC240-30F5-4F5E-9A62-58E913646AB7}"/>
              </a:ext>
            </a:extLst>
          </p:cNvPr>
          <p:cNvSpPr txBox="1"/>
          <p:nvPr>
            <p:custDataLst>
              <p:tags r:id="rId11"/>
            </p:custDataLst>
          </p:nvPr>
        </p:nvSpPr>
        <p:spPr>
          <a:xfrm>
            <a:off x="2615558" y="5670284"/>
            <a:ext cx="7357165" cy="923330"/>
          </a:xfrm>
          <a:prstGeom prst="rect">
            <a:avLst/>
          </a:prstGeom>
          <a:noFill/>
        </p:spPr>
        <p:txBody>
          <a:bodyPr wrap="square" rtlCol="0">
            <a:spAutoFit/>
          </a:bodyPr>
          <a:lstStyle/>
          <a:p>
            <a:r>
              <a:rPr lang="fr-CA"/>
              <a:t>2 types de variables : </a:t>
            </a:r>
          </a:p>
          <a:p>
            <a:r>
              <a:rPr lang="fr-CA"/>
              <a:t>V : montant par volume </a:t>
            </a:r>
          </a:p>
          <a:p>
            <a:r>
              <a:rPr lang="fr-CA"/>
              <a:t>B : financement en bloc – selon l’enveloppe budgétaire de l’établissement</a:t>
            </a:r>
          </a:p>
        </p:txBody>
      </p:sp>
      <p:sp>
        <p:nvSpPr>
          <p:cNvPr id="14" name="ZoneTexte 13">
            <a:extLst>
              <a:ext uri="{FF2B5EF4-FFF2-40B4-BE49-F238E27FC236}">
                <a16:creationId xmlns:a16="http://schemas.microsoft.com/office/drawing/2014/main" id="{A9CFE358-FBE6-667E-EAD8-7A07AC813B53}"/>
              </a:ext>
            </a:extLst>
          </p:cNvPr>
          <p:cNvSpPr txBox="1"/>
          <p:nvPr>
            <p:custDataLst>
              <p:tags r:id="rId12"/>
            </p:custDataLst>
          </p:nvPr>
        </p:nvSpPr>
        <p:spPr>
          <a:xfrm>
            <a:off x="426965" y="1338754"/>
            <a:ext cx="2944023" cy="369332"/>
          </a:xfrm>
          <a:prstGeom prst="rect">
            <a:avLst/>
          </a:prstGeom>
          <a:noFill/>
        </p:spPr>
        <p:txBody>
          <a:bodyPr wrap="square" rtlCol="0">
            <a:spAutoFit/>
          </a:bodyPr>
          <a:lstStyle/>
          <a:p>
            <a:r>
              <a:rPr lang="fr-CA"/>
              <a:t>(Basé sur 2019-2020)</a:t>
            </a:r>
          </a:p>
        </p:txBody>
      </p:sp>
      <p:sp>
        <p:nvSpPr>
          <p:cNvPr id="15" name="ZoneTexte 14">
            <a:extLst>
              <a:ext uri="{FF2B5EF4-FFF2-40B4-BE49-F238E27FC236}">
                <a16:creationId xmlns:a16="http://schemas.microsoft.com/office/drawing/2014/main" id="{8BEA1E3A-F68B-CB94-0DD7-BF4364BC39EF}"/>
              </a:ext>
            </a:extLst>
          </p:cNvPr>
          <p:cNvSpPr txBox="1"/>
          <p:nvPr>
            <p:custDataLst>
              <p:tags r:id="rId13"/>
            </p:custDataLst>
          </p:nvPr>
        </p:nvSpPr>
        <p:spPr>
          <a:xfrm>
            <a:off x="401652" y="401652"/>
            <a:ext cx="1683522" cy="553998"/>
          </a:xfrm>
          <a:prstGeom prst="rect">
            <a:avLst/>
          </a:prstGeom>
          <a:noFill/>
        </p:spPr>
        <p:txBody>
          <a:bodyPr wrap="square" rtlCol="0">
            <a:spAutoFit/>
          </a:bodyPr>
          <a:lstStyle/>
          <a:p>
            <a:r>
              <a:rPr lang="fr-CA" sz="3000" b="1">
                <a:solidFill>
                  <a:srgbClr val="00B0F0"/>
                </a:solidFill>
              </a:rPr>
              <a:t>RAPPEL</a:t>
            </a:r>
          </a:p>
        </p:txBody>
      </p:sp>
      <p:sp>
        <p:nvSpPr>
          <p:cNvPr id="4" name="ZoneTexte 3">
            <a:extLst>
              <a:ext uri="{FF2B5EF4-FFF2-40B4-BE49-F238E27FC236}">
                <a16:creationId xmlns:a16="http://schemas.microsoft.com/office/drawing/2014/main" id="{015EDF01-6A12-5C80-1C18-DED775468502}"/>
              </a:ext>
            </a:extLst>
          </p:cNvPr>
          <p:cNvSpPr txBox="1"/>
          <p:nvPr>
            <p:custDataLst>
              <p:tags r:id="rId14"/>
            </p:custDataLst>
          </p:nvPr>
        </p:nvSpPr>
        <p:spPr>
          <a:xfrm>
            <a:off x="11101484" y="4241421"/>
            <a:ext cx="324853" cy="369332"/>
          </a:xfrm>
          <a:prstGeom prst="rect">
            <a:avLst/>
          </a:prstGeom>
          <a:noFill/>
        </p:spPr>
        <p:txBody>
          <a:bodyPr wrap="square" rtlCol="0">
            <a:spAutoFit/>
          </a:bodyPr>
          <a:lstStyle/>
          <a:p>
            <a:r>
              <a:rPr lang="fr-CA"/>
              <a:t>B</a:t>
            </a:r>
          </a:p>
        </p:txBody>
      </p:sp>
      <p:sp>
        <p:nvSpPr>
          <p:cNvPr id="17" name="Étoile : 5 branches 16">
            <a:extLst>
              <a:ext uri="{FF2B5EF4-FFF2-40B4-BE49-F238E27FC236}">
                <a16:creationId xmlns:a16="http://schemas.microsoft.com/office/drawing/2014/main" id="{6E1D771B-294F-FFE0-2D94-81072926A754}"/>
              </a:ext>
            </a:extLst>
          </p:cNvPr>
          <p:cNvSpPr/>
          <p:nvPr>
            <p:custDataLst>
              <p:tags r:id="rId15"/>
            </p:custDataLst>
          </p:nvPr>
        </p:nvSpPr>
        <p:spPr>
          <a:xfrm>
            <a:off x="1236356" y="4781086"/>
            <a:ext cx="244549" cy="2598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Étoile : 5 branches 18">
            <a:extLst>
              <a:ext uri="{FF2B5EF4-FFF2-40B4-BE49-F238E27FC236}">
                <a16:creationId xmlns:a16="http://schemas.microsoft.com/office/drawing/2014/main" id="{789C6639-7D9C-3A2A-DBB8-F672CA83EC45}"/>
              </a:ext>
            </a:extLst>
          </p:cNvPr>
          <p:cNvSpPr/>
          <p:nvPr>
            <p:custDataLst>
              <p:tags r:id="rId16"/>
            </p:custDataLst>
          </p:nvPr>
        </p:nvSpPr>
        <p:spPr>
          <a:xfrm>
            <a:off x="2384260" y="4815056"/>
            <a:ext cx="244549" cy="2598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Étoile : 5 branches 19">
            <a:extLst>
              <a:ext uri="{FF2B5EF4-FFF2-40B4-BE49-F238E27FC236}">
                <a16:creationId xmlns:a16="http://schemas.microsoft.com/office/drawing/2014/main" id="{E162B4D5-8DFD-D700-EE30-AD167DDFB580}"/>
              </a:ext>
            </a:extLst>
          </p:cNvPr>
          <p:cNvSpPr/>
          <p:nvPr>
            <p:custDataLst>
              <p:tags r:id="rId17"/>
            </p:custDataLst>
          </p:nvPr>
        </p:nvSpPr>
        <p:spPr>
          <a:xfrm>
            <a:off x="11517817" y="4296139"/>
            <a:ext cx="244549" cy="2598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1" name="Étoile : 5 branches 20">
            <a:extLst>
              <a:ext uri="{FF2B5EF4-FFF2-40B4-BE49-F238E27FC236}">
                <a16:creationId xmlns:a16="http://schemas.microsoft.com/office/drawing/2014/main" id="{B9E2D173-806B-8976-0B89-536FC47C4617}"/>
              </a:ext>
            </a:extLst>
          </p:cNvPr>
          <p:cNvSpPr/>
          <p:nvPr>
            <p:custDataLst>
              <p:tags r:id="rId18"/>
            </p:custDataLst>
          </p:nvPr>
        </p:nvSpPr>
        <p:spPr>
          <a:xfrm>
            <a:off x="5417152" y="4435957"/>
            <a:ext cx="244549" cy="25989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2" name="Espace réservé du numéro de diapositive 1">
            <a:extLst>
              <a:ext uri="{FF2B5EF4-FFF2-40B4-BE49-F238E27FC236}">
                <a16:creationId xmlns:a16="http://schemas.microsoft.com/office/drawing/2014/main" id="{4B6AD12B-E51C-4A61-A188-22CB37DD0517}"/>
              </a:ext>
            </a:extLst>
          </p:cNvPr>
          <p:cNvSpPr txBox="1">
            <a:spLocks/>
          </p:cNvSpPr>
          <p:nvPr>
            <p:custDataLst>
              <p:tags r:id="rId19"/>
            </p:custDataLst>
          </p:nvPr>
        </p:nvSpPr>
        <p:spPr>
          <a:xfrm>
            <a:off x="11539897" y="6426341"/>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15</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61237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1F097FF-A5BE-7309-FDDD-DE35E94C8D51}"/>
              </a:ext>
            </a:extLst>
          </p:cNvPr>
          <p:cNvSpPr txBox="1">
            <a:spLocks noGrp="1"/>
          </p:cNvSpPr>
          <p:nvPr>
            <p:ph type="body" idx="1"/>
            <p:custDataLst>
              <p:tags r:id="rId1"/>
            </p:custDataLst>
          </p:nvPr>
        </p:nvSpPr>
        <p:spPr>
          <a:xfrm>
            <a:off x="317500" y="1024354"/>
            <a:ext cx="11557000" cy="5068054"/>
          </a:xfrm>
          <a:prstGeom prst="rect">
            <a:avLst/>
          </a:prstGeom>
          <a:noFill/>
        </p:spPr>
        <p:txBody>
          <a:bodyPr vert="horz" wrap="square" lIns="91440" tIns="45720" rIns="91440" bIns="45720" rtlCol="0" anchor="t">
            <a:spAutoFit/>
          </a:bodyPr>
          <a:lstStyle/>
          <a:p>
            <a:pPr marL="457200" indent="-457200" algn="just">
              <a:spcAft>
                <a:spcPts val="600"/>
              </a:spcAft>
              <a:buClr>
                <a:srgbClr val="00B0F0"/>
              </a:buClr>
              <a:buFont typeface="Arial" panose="020B0604020202020204" pitchFamily="34" charset="0"/>
              <a:buChar char="•"/>
            </a:pPr>
            <a:r>
              <a:rPr lang="fr-CA" sz="2000" dirty="0"/>
              <a:t>Limitation de l’impact financier d’un modèle FAP, par rapport au budget historique : l’an 1, en 2023-2024, la </a:t>
            </a:r>
            <a:r>
              <a:rPr lang="fr-CA" sz="2000" b="1" dirty="0">
                <a:effectLst>
                  <a:outerShdw blurRad="38100" dist="38100" dir="2700000" algn="tl">
                    <a:srgbClr val="000000">
                      <a:alpha val="43137"/>
                    </a:srgbClr>
                  </a:outerShdw>
                </a:effectLst>
              </a:rPr>
              <a:t>transition de 20 % serait appliquée seulement sur l’écart de financement</a:t>
            </a:r>
            <a:r>
              <a:rPr lang="fr-CA" sz="2000" dirty="0"/>
              <a:t>. En l’an 2 (pour 2024-2025), c’est 60 % et pour l’an 3 (2025-2026), 100 % de l’écart est appliqué.</a:t>
            </a:r>
          </a:p>
          <a:p>
            <a:pPr marL="457200" indent="-457200" algn="just">
              <a:spcAft>
                <a:spcPts val="600"/>
              </a:spcAft>
              <a:buClr>
                <a:srgbClr val="00B0F0"/>
              </a:buClr>
              <a:buFont typeface="Arial" panose="020B0604020202020204" pitchFamily="34" charset="0"/>
              <a:buChar char="•"/>
            </a:pPr>
            <a:r>
              <a:rPr lang="fr-CA" sz="2000" dirty="0"/>
              <a:t>Pour les </a:t>
            </a:r>
            <a:r>
              <a:rPr lang="fr-CA" sz="2000" b="1" dirty="0">
                <a:effectLst>
                  <a:outerShdw blurRad="38100" dist="38100" dir="2700000" algn="tl">
                    <a:srgbClr val="000000">
                      <a:alpha val="43137"/>
                    </a:srgbClr>
                  </a:outerShdw>
                </a:effectLst>
              </a:rPr>
              <a:t>établissements pédiatriques surspécialisés </a:t>
            </a:r>
            <a:r>
              <a:rPr lang="fr-CA" sz="2000" dirty="0"/>
              <a:t>(CHU Sainte-Justine, </a:t>
            </a:r>
            <a:r>
              <a:rPr lang="en-CA" sz="2000" dirty="0" err="1"/>
              <a:t>Hôpital</a:t>
            </a:r>
            <a:r>
              <a:rPr lang="en-CA" sz="2000" dirty="0"/>
              <a:t> de Montréal pour enfants</a:t>
            </a:r>
            <a:r>
              <a:rPr lang="fr-CA" sz="2000" dirty="0"/>
              <a:t> et CHUL du CHU de Québec – Université Laval), une </a:t>
            </a:r>
            <a:r>
              <a:rPr lang="fr-CA" sz="2000" b="1" dirty="0"/>
              <a:t>année de transition avec un impact de 0 % pour le volet de la pédiatrie spécialisée </a:t>
            </a:r>
            <a:r>
              <a:rPr lang="fr-CA" sz="2000" dirty="0"/>
              <a:t>est retenue, étant donnée l’importance des analyses complémentaires à mener, notamment au niveau des soins infirmiers. </a:t>
            </a:r>
            <a:endParaRPr lang="fr-FR" sz="2000" dirty="0"/>
          </a:p>
          <a:p>
            <a:pPr marL="457200" indent="-457200" algn="just">
              <a:spcAft>
                <a:spcPts val="600"/>
              </a:spcAft>
              <a:buClr>
                <a:srgbClr val="00B0F0"/>
              </a:buClr>
              <a:buFont typeface="Arial" panose="020B0604020202020204" pitchFamily="34" charset="0"/>
              <a:buChar char="•"/>
            </a:pPr>
            <a:r>
              <a:rPr lang="fr-CA" sz="2000" dirty="0"/>
              <a:t>Au regard des analyses avec les données 2019-2020, le MSSS </a:t>
            </a:r>
            <a:r>
              <a:rPr lang="fr-CA" sz="2000" b="1" dirty="0">
                <a:effectLst>
                  <a:outerShdw blurRad="38100" dist="38100" dir="2700000" algn="tl">
                    <a:srgbClr val="000000">
                      <a:alpha val="43137"/>
                    </a:srgbClr>
                  </a:outerShdw>
                </a:effectLst>
              </a:rPr>
              <a:t>provisionne 150 M$ pour permettre un financement équitable des activités </a:t>
            </a:r>
            <a:r>
              <a:rPr lang="fr-CA" sz="2000" dirty="0"/>
              <a:t>et la </a:t>
            </a:r>
            <a:r>
              <a:rPr lang="fr-CA" sz="2000" b="1" dirty="0">
                <a:effectLst>
                  <a:outerShdw blurRad="38100" dist="38100" dir="2700000" algn="tl">
                    <a:srgbClr val="000000">
                      <a:alpha val="43137"/>
                    </a:srgbClr>
                  </a:outerShdw>
                </a:effectLst>
              </a:rPr>
              <a:t>mise en place de projets de développement de l’innovation d’amélioration des pratiques et de la performance </a:t>
            </a:r>
            <a:r>
              <a:rPr lang="fr-CA" sz="2000" dirty="0"/>
              <a:t>dans le RSSS. </a:t>
            </a:r>
            <a:endParaRPr lang="fr-CA" sz="1950" dirty="0">
              <a:cs typeface="Calibri"/>
            </a:endParaRPr>
          </a:p>
          <a:p>
            <a:pPr marL="457200" indent="-457200" algn="just">
              <a:spcAft>
                <a:spcPts val="600"/>
              </a:spcAft>
              <a:buClr>
                <a:srgbClr val="00B0F0"/>
              </a:buClr>
              <a:buFont typeface="Arial" panose="020B0604020202020204" pitchFamily="34" charset="0"/>
              <a:buChar char="•"/>
            </a:pPr>
            <a:r>
              <a:rPr lang="fr-CA" sz="2000" b="1" dirty="0">
                <a:effectLst>
                  <a:outerShdw blurRad="38100" dist="38100" dir="2700000" algn="tl">
                    <a:srgbClr val="000000">
                      <a:alpha val="43137"/>
                    </a:srgbClr>
                  </a:outerShdw>
                </a:effectLst>
              </a:rPr>
              <a:t>Bonis incitatifs à la réduction des listes d’attente : </a:t>
            </a:r>
            <a:r>
              <a:rPr lang="fr-CA" sz="2000" dirty="0"/>
              <a:t>en complément du FAP en chirurgie, des bonifications seront accordées pour les établissements qui réduisent le nombre de personnes hors délai sur leur liste d’attente (travaux en cours menés par l’équipe de la DGAUMIP avec la DGFARB).</a:t>
            </a:r>
            <a:endParaRPr lang="fr-CA" sz="2000" dirty="0">
              <a:cs typeface="Calibri"/>
            </a:endParaRPr>
          </a:p>
          <a:p>
            <a:pPr marL="457200" indent="-457200" algn="just">
              <a:buClr>
                <a:srgbClr val="00B0F0"/>
              </a:buClr>
              <a:buFont typeface="Arial" panose="020B0604020202020204" pitchFamily="34" charset="0"/>
              <a:buChar char="•"/>
            </a:pPr>
            <a:r>
              <a:rPr lang="fr-CA" sz="2000" b="1" dirty="0">
                <a:effectLst>
                  <a:outerShdw blurRad="38100" dist="38100" dir="2700000" algn="tl">
                    <a:srgbClr val="000000">
                      <a:alpha val="43137"/>
                    </a:srgbClr>
                  </a:outerShdw>
                </a:effectLst>
              </a:rPr>
              <a:t>Le MSSS établira des seuils de production </a:t>
            </a:r>
            <a:r>
              <a:rPr lang="fr-CA" sz="2000" dirty="0"/>
              <a:t>pour les différentes interventions pour assurer une prévisibilité et une planification budgétaire efficaces, et incitant la prise en charge des listes d’attente.</a:t>
            </a:r>
            <a:endParaRPr lang="fr-CA" sz="2000" dirty="0">
              <a:cs typeface="Calibri"/>
            </a:endParaRPr>
          </a:p>
        </p:txBody>
      </p:sp>
      <p:sp>
        <p:nvSpPr>
          <p:cNvPr id="7" name="Espace réservé du numéro de diapositive 3">
            <a:extLst>
              <a:ext uri="{FF2B5EF4-FFF2-40B4-BE49-F238E27FC236}">
                <a16:creationId xmlns:a16="http://schemas.microsoft.com/office/drawing/2014/main" id="{96E394B5-411A-4DE9-9A7B-E0EE727426CB}"/>
              </a:ext>
            </a:extLst>
          </p:cNvPr>
          <p:cNvSpPr txBox="1">
            <a:spLocks/>
          </p:cNvSpPr>
          <p:nvPr>
            <p:custDataLst>
              <p:tags r:id="rId2"/>
            </p:custDataLst>
          </p:nvPr>
        </p:nvSpPr>
        <p:spPr>
          <a:xfrm>
            <a:off x="4470872" y="634744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fr-CA" sz="2000" b="1">
              <a:solidFill>
                <a:srgbClr val="2D2E83"/>
              </a:solidFill>
            </a:endParaRPr>
          </a:p>
        </p:txBody>
      </p:sp>
      <p:sp>
        <p:nvSpPr>
          <p:cNvPr id="8" name="Titre 1">
            <a:extLst>
              <a:ext uri="{FF2B5EF4-FFF2-40B4-BE49-F238E27FC236}">
                <a16:creationId xmlns:a16="http://schemas.microsoft.com/office/drawing/2014/main" id="{B4E4CE8D-12DD-40FF-BFF1-1FB179EE1366}"/>
              </a:ext>
            </a:extLst>
          </p:cNvPr>
          <p:cNvSpPr>
            <a:spLocks noGrp="1"/>
          </p:cNvSpPr>
          <p:nvPr>
            <p:ph type="title"/>
            <p:custDataLst>
              <p:tags r:id="rId3"/>
            </p:custDataLst>
          </p:nvPr>
        </p:nvSpPr>
        <p:spPr>
          <a:xfrm>
            <a:off x="352879" y="325665"/>
            <a:ext cx="10515600" cy="550605"/>
          </a:xfrm>
        </p:spPr>
        <p:txBody>
          <a:bodyPr>
            <a:noAutofit/>
          </a:bodyPr>
          <a:lstStyle/>
          <a:p>
            <a:r>
              <a:rPr lang="fr-CA" sz="4000" cap="small"/>
              <a:t>6. Modèle FAP de la chirurgie et transition</a:t>
            </a:r>
            <a:endParaRPr lang="fr-CA" sz="4000"/>
          </a:p>
        </p:txBody>
      </p:sp>
      <p:sp>
        <p:nvSpPr>
          <p:cNvPr id="6" name="Espace réservé du numéro de diapositive 1">
            <a:extLst>
              <a:ext uri="{FF2B5EF4-FFF2-40B4-BE49-F238E27FC236}">
                <a16:creationId xmlns:a16="http://schemas.microsoft.com/office/drawing/2014/main" id="{C8E03916-11AB-4B88-8421-9ADD2BF22B6C}"/>
              </a:ext>
            </a:extLst>
          </p:cNvPr>
          <p:cNvSpPr txBox="1">
            <a:spLocks/>
          </p:cNvSpPr>
          <p:nvPr>
            <p:custDataLst>
              <p:tags r:id="rId4"/>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16</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88069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2DD917-27BB-FE32-9D2A-75ED9DFD9413}"/>
              </a:ext>
            </a:extLst>
          </p:cNvPr>
          <p:cNvSpPr>
            <a:spLocks noGrp="1"/>
          </p:cNvSpPr>
          <p:nvPr>
            <p:ph type="title"/>
            <p:custDataLst>
              <p:tags r:id="rId1"/>
            </p:custDataLst>
          </p:nvPr>
        </p:nvSpPr>
        <p:spPr/>
        <p:txBody>
          <a:bodyPr>
            <a:normAutofit fontScale="90000"/>
          </a:bodyPr>
          <a:lstStyle/>
          <a:p>
            <a:r>
              <a:rPr lang="fr-CA"/>
              <a:t>Sources de financement du FAP chirurgie - préliminaire</a:t>
            </a:r>
          </a:p>
        </p:txBody>
      </p:sp>
      <p:pic>
        <p:nvPicPr>
          <p:cNvPr id="5" name="Image 4">
            <a:extLst>
              <a:ext uri="{FF2B5EF4-FFF2-40B4-BE49-F238E27FC236}">
                <a16:creationId xmlns:a16="http://schemas.microsoft.com/office/drawing/2014/main" id="{829E051C-83D3-F234-73D0-49FBB7EA3807}"/>
              </a:ext>
            </a:extLst>
          </p:cNvPr>
          <p:cNvPicPr>
            <a:picLocks noChangeAspect="1"/>
          </p:cNvPicPr>
          <p:nvPr>
            <p:custDataLst>
              <p:tags r:id="rId2"/>
            </p:custDataLst>
          </p:nvPr>
        </p:nvPicPr>
        <p:blipFill>
          <a:blip r:embed="rId6"/>
          <a:stretch>
            <a:fillRect/>
          </a:stretch>
        </p:blipFill>
        <p:spPr>
          <a:xfrm>
            <a:off x="1659895" y="1862192"/>
            <a:ext cx="6389521" cy="3133616"/>
          </a:xfrm>
          <a:prstGeom prst="rect">
            <a:avLst/>
          </a:prstGeom>
        </p:spPr>
      </p:pic>
      <p:sp>
        <p:nvSpPr>
          <p:cNvPr id="4" name="Espace réservé du numéro de diapositive 1">
            <a:extLst>
              <a:ext uri="{FF2B5EF4-FFF2-40B4-BE49-F238E27FC236}">
                <a16:creationId xmlns:a16="http://schemas.microsoft.com/office/drawing/2014/main" id="{5A356710-E9FD-417B-8EB4-8C86E020B4BD}"/>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17</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63901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A80130-80FC-915C-2294-6F4AD2A93F43}"/>
              </a:ext>
            </a:extLst>
          </p:cNvPr>
          <p:cNvSpPr>
            <a:spLocks noGrp="1"/>
          </p:cNvSpPr>
          <p:nvPr>
            <p:ph type="title"/>
            <p:custDataLst>
              <p:tags r:id="rId1"/>
            </p:custDataLst>
          </p:nvPr>
        </p:nvSpPr>
        <p:spPr>
          <a:xfrm>
            <a:off x="752337" y="378711"/>
            <a:ext cx="10515600" cy="550605"/>
          </a:xfrm>
        </p:spPr>
        <p:txBody>
          <a:bodyPr>
            <a:noAutofit/>
          </a:bodyPr>
          <a:lstStyle/>
          <a:p>
            <a:r>
              <a:rPr lang="fr-CA" dirty="0"/>
              <a:t>Incitatifs au rattrapage des listes d’attente </a:t>
            </a:r>
          </a:p>
        </p:txBody>
      </p:sp>
      <p:sp>
        <p:nvSpPr>
          <p:cNvPr id="3" name="Espace réservé du texte 2">
            <a:extLst>
              <a:ext uri="{FF2B5EF4-FFF2-40B4-BE49-F238E27FC236}">
                <a16:creationId xmlns:a16="http://schemas.microsoft.com/office/drawing/2014/main" id="{C57F40A2-B35D-764E-4AC6-72E0C527ED80}"/>
              </a:ext>
            </a:extLst>
          </p:cNvPr>
          <p:cNvSpPr>
            <a:spLocks noGrp="1"/>
          </p:cNvSpPr>
          <p:nvPr>
            <p:ph type="body" idx="1"/>
            <p:custDataLst>
              <p:tags r:id="rId2"/>
            </p:custDataLst>
          </p:nvPr>
        </p:nvSpPr>
        <p:spPr>
          <a:xfrm>
            <a:off x="838200" y="1955686"/>
            <a:ext cx="10329672" cy="2844912"/>
          </a:xfrm>
        </p:spPr>
        <p:txBody>
          <a:bodyPr vert="horz" lIns="91440" tIns="45720" rIns="91440" bIns="45720" rtlCol="0" anchor="t">
            <a:noAutofit/>
          </a:bodyPr>
          <a:lstStyle/>
          <a:p>
            <a:pPr marL="457200" indent="-457200" algn="just">
              <a:spcAft>
                <a:spcPts val="1200"/>
              </a:spcAft>
              <a:buFont typeface="Arial" panose="020B0604020202020204" pitchFamily="34" charset="0"/>
              <a:buChar char="•"/>
            </a:pPr>
            <a:r>
              <a:rPr lang="fr-CA" dirty="0"/>
              <a:t>Incitatifs pour le traitement des patients dans les bons délais et pour le traitement des patients sur les listes d’attente hors  délai.</a:t>
            </a:r>
          </a:p>
          <a:p>
            <a:pPr marL="457200" indent="-457200" algn="just">
              <a:buFont typeface="Arial" panose="020B0604020202020204" pitchFamily="34" charset="0"/>
              <a:buChar char="•"/>
            </a:pPr>
            <a:r>
              <a:rPr lang="fr-CA" dirty="0"/>
              <a:t>Intégration d’un incitatif de 5 % pour les personnes en attente depuis 6 à 12 mois, et de 15 % pour les personnes en attente depuis plus d’un an, et considération des revenus potentiels en complément de la simulation FAP.</a:t>
            </a:r>
          </a:p>
        </p:txBody>
      </p:sp>
      <p:sp>
        <p:nvSpPr>
          <p:cNvPr id="4" name="Espace réservé du numéro de diapositive 1">
            <a:extLst>
              <a:ext uri="{FF2B5EF4-FFF2-40B4-BE49-F238E27FC236}">
                <a16:creationId xmlns:a16="http://schemas.microsoft.com/office/drawing/2014/main" id="{D8F254D9-8525-4FA1-8D82-15F96D2FE384}"/>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18</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8251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09F6AEA2-5DBF-4F5C-8159-BEF583494165}"/>
              </a:ext>
            </a:extLst>
          </p:cNvPr>
          <p:cNvSpPr txBox="1"/>
          <p:nvPr>
            <p:custDataLst>
              <p:tags r:id="rId1"/>
            </p:custDataLst>
          </p:nvPr>
        </p:nvSpPr>
        <p:spPr>
          <a:xfrm>
            <a:off x="587194" y="82035"/>
            <a:ext cx="10123715" cy="584775"/>
          </a:xfrm>
          <a:prstGeom prst="rect">
            <a:avLst/>
          </a:prstGeom>
          <a:noFill/>
        </p:spPr>
        <p:txBody>
          <a:bodyPr wrap="square">
            <a:spAutoFit/>
          </a:bodyPr>
          <a:lstStyle/>
          <a:p>
            <a:r>
              <a:rPr lang="fr-CA" sz="3200"/>
              <a:t>Simulation FAP chirurgie avec ajout des bonis de rattrapage</a:t>
            </a:r>
          </a:p>
        </p:txBody>
      </p:sp>
      <p:sp>
        <p:nvSpPr>
          <p:cNvPr id="7" name="Espace réservé du numéro de diapositive 1">
            <a:extLst>
              <a:ext uri="{FF2B5EF4-FFF2-40B4-BE49-F238E27FC236}">
                <a16:creationId xmlns:a16="http://schemas.microsoft.com/office/drawing/2014/main" id="{247371AB-82F2-4ED9-9887-895733774BB3}"/>
              </a:ext>
            </a:extLst>
          </p:cNvPr>
          <p:cNvSpPr txBox="1">
            <a:spLocks/>
          </p:cNvSpPr>
          <p:nvPr>
            <p:custDataLst>
              <p:tags r:id="rId2"/>
            </p:custDataLst>
          </p:nvPr>
        </p:nvSpPr>
        <p:spPr>
          <a:xfrm>
            <a:off x="11340187" y="643853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19</a:t>
            </a:fld>
            <a:endParaRPr lang="fr-FR" sz="2000" b="1" dirty="0">
              <a:solidFill>
                <a:schemeClr val="tx1"/>
              </a:solidFill>
              <a:latin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98FFB14A-750E-8C2A-E825-C35AD9F8E2F5}"/>
              </a:ext>
            </a:extLst>
          </p:cNvPr>
          <p:cNvSpPr/>
          <p:nvPr>
            <p:custDataLst>
              <p:tags r:id="rId3"/>
            </p:custDataLst>
          </p:nvPr>
        </p:nvSpPr>
        <p:spPr>
          <a:xfrm>
            <a:off x="10129314" y="2975740"/>
            <a:ext cx="2018518" cy="2741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050" dirty="0">
                <a:solidFill>
                  <a:schemeClr val="tx1"/>
                </a:solidFill>
              </a:rPr>
              <a:t>Transition 0 $ pour le CHU Sainte-Justine</a:t>
            </a:r>
          </a:p>
        </p:txBody>
      </p:sp>
      <p:sp>
        <p:nvSpPr>
          <p:cNvPr id="11" name="Rectangle 10">
            <a:extLst>
              <a:ext uri="{FF2B5EF4-FFF2-40B4-BE49-F238E27FC236}">
                <a16:creationId xmlns:a16="http://schemas.microsoft.com/office/drawing/2014/main" id="{A62CD6BB-3950-5133-B072-DDCC3D67331C}"/>
              </a:ext>
            </a:extLst>
          </p:cNvPr>
          <p:cNvSpPr/>
          <p:nvPr>
            <p:custDataLst>
              <p:tags r:id="rId4"/>
            </p:custDataLst>
          </p:nvPr>
        </p:nvSpPr>
        <p:spPr>
          <a:xfrm>
            <a:off x="10129566" y="3936348"/>
            <a:ext cx="1682440" cy="179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050" dirty="0">
                <a:solidFill>
                  <a:schemeClr val="tx1"/>
                </a:solidFill>
              </a:rPr>
              <a:t>Transition 0 $ pour HME </a:t>
            </a:r>
          </a:p>
        </p:txBody>
      </p:sp>
      <p:sp>
        <p:nvSpPr>
          <p:cNvPr id="12" name="ZoneTexte 11">
            <a:extLst>
              <a:ext uri="{FF2B5EF4-FFF2-40B4-BE49-F238E27FC236}">
                <a16:creationId xmlns:a16="http://schemas.microsoft.com/office/drawing/2014/main" id="{40F3F2AD-3A30-03B1-6BE6-AC525C9F4992}"/>
              </a:ext>
            </a:extLst>
          </p:cNvPr>
          <p:cNvSpPr txBox="1"/>
          <p:nvPr>
            <p:custDataLst>
              <p:tags r:id="rId5"/>
            </p:custDataLst>
          </p:nvPr>
        </p:nvSpPr>
        <p:spPr>
          <a:xfrm>
            <a:off x="10204140" y="1993706"/>
            <a:ext cx="1682439" cy="253916"/>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fr-CA" sz="1050" b="1" i="0" u="none" strike="noStrike" kern="1200" cap="none" spc="0" normalizeH="0" baseline="0" noProof="0" dirty="0">
                <a:ln>
                  <a:noFill/>
                </a:ln>
                <a:solidFill>
                  <a:srgbClr val="2D2E83"/>
                </a:solidFill>
                <a:effectLst/>
                <a:uLnTx/>
                <a:uFillTx/>
                <a:latin typeface="Calibri" panose="020F0502020204030204"/>
                <a:ea typeface="+mn-ea"/>
                <a:cs typeface="+mn-cs"/>
              </a:rPr>
              <a:t>Note 1 </a:t>
            </a:r>
          </a:p>
        </p:txBody>
      </p:sp>
      <p:sp>
        <p:nvSpPr>
          <p:cNvPr id="13" name="ZoneTexte 12">
            <a:extLst>
              <a:ext uri="{FF2B5EF4-FFF2-40B4-BE49-F238E27FC236}">
                <a16:creationId xmlns:a16="http://schemas.microsoft.com/office/drawing/2014/main" id="{92DB9772-9445-F7D7-0C27-B424AF2DCF3B}"/>
              </a:ext>
            </a:extLst>
          </p:cNvPr>
          <p:cNvSpPr txBox="1"/>
          <p:nvPr>
            <p:custDataLst>
              <p:tags r:id="rId6"/>
            </p:custDataLst>
          </p:nvPr>
        </p:nvSpPr>
        <p:spPr>
          <a:xfrm>
            <a:off x="1802182" y="6360467"/>
            <a:ext cx="5691921" cy="415498"/>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fr-CA" sz="1050" b="1" i="0" u="none" strike="noStrike" kern="1200" cap="none" spc="0" normalizeH="0" baseline="0" noProof="0" dirty="0">
                <a:ln>
                  <a:noFill/>
                </a:ln>
                <a:solidFill>
                  <a:srgbClr val="2D2E83"/>
                </a:solidFill>
                <a:effectLst/>
                <a:uLnTx/>
                <a:uFillTx/>
                <a:latin typeface="Calibri" panose="020F0502020204030204"/>
                <a:ea typeface="+mn-ea"/>
                <a:cs typeface="+mn-cs"/>
              </a:rPr>
              <a:t>Note 1 : Transition à0 % pour la pédiatrie tertiaire du CHUL du CHU de Québec – Université Laval, les données sont toutefois </a:t>
            </a:r>
            <a:r>
              <a:rPr lang="fr-CA" sz="1050" b="1" dirty="0">
                <a:solidFill>
                  <a:srgbClr val="2D2E83"/>
                </a:solidFill>
                <a:latin typeface="Calibri" panose="020F0502020204030204"/>
              </a:rPr>
              <a:t>toujours intégrées</a:t>
            </a:r>
            <a:r>
              <a:rPr kumimoji="0" lang="fr-CA" sz="1050" b="1" i="0" u="none" strike="noStrike" kern="1200" cap="none" spc="0" normalizeH="0" baseline="0" noProof="0" dirty="0">
                <a:ln>
                  <a:noFill/>
                </a:ln>
                <a:solidFill>
                  <a:srgbClr val="2D2E83"/>
                </a:solidFill>
                <a:effectLst/>
                <a:uLnTx/>
                <a:uFillTx/>
                <a:latin typeface="Calibri" panose="020F0502020204030204"/>
                <a:ea typeface="+mn-ea"/>
                <a:cs typeface="+mn-cs"/>
              </a:rPr>
              <a:t> dans la présente simulation, en cours d’isolement   </a:t>
            </a:r>
          </a:p>
        </p:txBody>
      </p:sp>
      <p:pic>
        <p:nvPicPr>
          <p:cNvPr id="5" name="Image 4">
            <a:extLst>
              <a:ext uri="{FF2B5EF4-FFF2-40B4-BE49-F238E27FC236}">
                <a16:creationId xmlns:a16="http://schemas.microsoft.com/office/drawing/2014/main" id="{F6B90348-79A1-5723-B6D1-1B0128F6E4F2}"/>
              </a:ext>
            </a:extLst>
          </p:cNvPr>
          <p:cNvPicPr>
            <a:picLocks noChangeAspect="1"/>
          </p:cNvPicPr>
          <p:nvPr>
            <p:custDataLst>
              <p:tags r:id="rId7"/>
            </p:custDataLst>
          </p:nvPr>
        </p:nvPicPr>
        <p:blipFill>
          <a:blip r:embed="rId11"/>
          <a:stretch>
            <a:fillRect/>
          </a:stretch>
        </p:blipFill>
        <p:spPr>
          <a:xfrm>
            <a:off x="59634" y="666809"/>
            <a:ext cx="10233550" cy="5771723"/>
          </a:xfrm>
          <a:prstGeom prst="rect">
            <a:avLst/>
          </a:prstGeom>
        </p:spPr>
      </p:pic>
      <p:sp>
        <p:nvSpPr>
          <p:cNvPr id="9" name="ZoneTexte 8">
            <a:extLst>
              <a:ext uri="{FF2B5EF4-FFF2-40B4-BE49-F238E27FC236}">
                <a16:creationId xmlns:a16="http://schemas.microsoft.com/office/drawing/2014/main" id="{723689F0-9549-4CAB-BDF8-5CB6892303A3}"/>
              </a:ext>
            </a:extLst>
          </p:cNvPr>
          <p:cNvSpPr txBox="1"/>
          <p:nvPr>
            <p:custDataLst>
              <p:tags r:id="rId8"/>
            </p:custDataLst>
          </p:nvPr>
        </p:nvSpPr>
        <p:spPr>
          <a:xfrm>
            <a:off x="960963" y="1988230"/>
            <a:ext cx="1682439" cy="253916"/>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fr-CA" sz="1050" b="1" i="0" u="none" strike="noStrike" kern="1200" cap="none" spc="0" normalizeH="0" baseline="0" noProof="0" dirty="0">
                <a:ln>
                  <a:noFill/>
                </a:ln>
                <a:solidFill>
                  <a:srgbClr val="2D2E83"/>
                </a:solidFill>
                <a:effectLst/>
                <a:uLnTx/>
                <a:uFillTx/>
                <a:latin typeface="Calibri" panose="020F0502020204030204"/>
                <a:ea typeface="+mn-ea"/>
                <a:cs typeface="+mn-cs"/>
              </a:rPr>
              <a:t>Note 1 </a:t>
            </a:r>
          </a:p>
        </p:txBody>
      </p:sp>
    </p:spTree>
    <p:extLst>
      <p:ext uri="{BB962C8B-B14F-4D97-AF65-F5344CB8AC3E}">
        <p14:creationId xmlns:p14="http://schemas.microsoft.com/office/powerpoint/2010/main" val="50638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838200" y="700024"/>
            <a:ext cx="10515600" cy="550605"/>
          </a:xfrm>
        </p:spPr>
        <p:txBody>
          <a:bodyPr>
            <a:normAutofit fontScale="90000"/>
          </a:bodyPr>
          <a:lstStyle/>
          <a:p>
            <a:pPr marL="452438" indent="-452438"/>
            <a:r>
              <a:rPr lang="fr-CA" cap="small" dirty="0"/>
              <a:t>Gains déjà réalisés au cours des 5 dernières années </a:t>
            </a:r>
            <a:br>
              <a:rPr lang="fr-CA" cap="small" dirty="0"/>
            </a:br>
            <a:r>
              <a:rPr lang="fr-CA" cap="small" dirty="0"/>
              <a:t>grâce au financement axé sur les patients</a:t>
            </a:r>
            <a:endParaRPr lang="fr-CA" dirty="0"/>
          </a:p>
        </p:txBody>
      </p:sp>
      <p:sp>
        <p:nvSpPr>
          <p:cNvPr id="12" name="Rectangle 2">
            <a:extLst>
              <a:ext uri="{FF2B5EF4-FFF2-40B4-BE49-F238E27FC236}">
                <a16:creationId xmlns:a16="http://schemas.microsoft.com/office/drawing/2014/main" id="{75D48ED3-8737-44D7-8447-682411401D2F}"/>
              </a:ext>
            </a:extLst>
          </p:cNvPr>
          <p:cNvSpPr>
            <a:spLocks noChangeArrowheads="1"/>
          </p:cNvSpPr>
          <p:nvPr>
            <p:custDataLst>
              <p:tags r:id="rId2"/>
            </p:custDataLst>
          </p:nvPr>
        </p:nvSpPr>
        <p:spPr bwMode="auto">
          <a:xfrm>
            <a:off x="713819" y="1411059"/>
            <a:ext cx="1102265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Font typeface="Arial" panose="020B0604020202020204" pitchFamily="34" charset="0"/>
              <a:buChar char="•"/>
              <a:defRPr sz="2400">
                <a:solidFill>
                  <a:srgbClr val="646464"/>
                </a:solidFill>
                <a:latin typeface="Helvetica Neue Medium" pitchFamily="125" charset="0"/>
                <a:ea typeface="Helvetica Neue Medium" pitchFamily="125" charset="0"/>
                <a:cs typeface="Helvetica Neue Medium" pitchFamily="125" charset="0"/>
              </a:defRPr>
            </a:lvl1pPr>
            <a:lvl2pPr marL="800100" indent="-342900">
              <a:spcBef>
                <a:spcPct val="20000"/>
              </a:spcBef>
              <a:buFont typeface="Arial" panose="020B0604020202020204" pitchFamily="34" charset="0"/>
              <a:buChar char="–"/>
              <a:defRPr sz="2400">
                <a:solidFill>
                  <a:srgbClr val="646464"/>
                </a:solidFill>
                <a:latin typeface="Helvetica Neue Medium" pitchFamily="125" charset="0"/>
                <a:ea typeface="Helvetica Neue Medium" pitchFamily="125" charset="0"/>
                <a:cs typeface="Helvetica Neue Medium" pitchFamily="125" charset="0"/>
              </a:defRPr>
            </a:lvl2pPr>
            <a:lvl3pPr marL="1143000" indent="-228600">
              <a:spcBef>
                <a:spcPct val="20000"/>
              </a:spcBef>
              <a:buFont typeface="Arial" panose="020B0604020202020204" pitchFamily="34" charset="0"/>
              <a:buChar char="•"/>
              <a:defRPr sz="2000">
                <a:solidFill>
                  <a:srgbClr val="646464"/>
                </a:solidFill>
                <a:latin typeface="Helvetica Neue Medium" pitchFamily="125" charset="0"/>
                <a:ea typeface="Helvetica Neue Medium" pitchFamily="125" charset="0"/>
                <a:cs typeface="Helvetica Neue Medium" pitchFamily="125" charset="0"/>
              </a:defRPr>
            </a:lvl3pPr>
            <a:lvl4pPr marL="1600200" indent="-228600">
              <a:spcBef>
                <a:spcPct val="20000"/>
              </a:spcBef>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4pPr>
            <a:lvl5pPr marL="2057400" indent="-228600">
              <a:spcBef>
                <a:spcPct val="20000"/>
              </a:spcBef>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5pPr>
            <a:lvl6pPr marL="2514600" indent="-228600" eaLnBrk="0" fontAlgn="base" hangingPunct="0">
              <a:spcBef>
                <a:spcPct val="20000"/>
              </a:spcBef>
              <a:spcAft>
                <a:spcPct val="0"/>
              </a:spcAft>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6pPr>
            <a:lvl7pPr marL="2971800" indent="-228600" eaLnBrk="0" fontAlgn="base" hangingPunct="0">
              <a:spcBef>
                <a:spcPct val="20000"/>
              </a:spcBef>
              <a:spcAft>
                <a:spcPct val="0"/>
              </a:spcAft>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7pPr>
            <a:lvl8pPr marL="3429000" indent="-228600" eaLnBrk="0" fontAlgn="base" hangingPunct="0">
              <a:spcBef>
                <a:spcPct val="20000"/>
              </a:spcBef>
              <a:spcAft>
                <a:spcPct val="0"/>
              </a:spcAft>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8pPr>
            <a:lvl9pPr marL="3886200" indent="-228600" eaLnBrk="0" fontAlgn="base" hangingPunct="0">
              <a:spcBef>
                <a:spcPct val="20000"/>
              </a:spcBef>
              <a:spcAft>
                <a:spcPct val="0"/>
              </a:spcAft>
              <a:buFont typeface="Arial" panose="020B0604020202020204" pitchFamily="34" charset="0"/>
              <a:buChar char="»"/>
              <a:defRPr>
                <a:solidFill>
                  <a:srgbClr val="646464"/>
                </a:solidFill>
                <a:latin typeface="Helvetica Neue Medium" pitchFamily="125" charset="0"/>
                <a:ea typeface="Helvetica Neue Medium" pitchFamily="125" charset="0"/>
                <a:cs typeface="Helvetica Neue Medium" pitchFamily="125" charset="0"/>
              </a:defRPr>
            </a:lvl9pPr>
          </a:lstStyle>
          <a:p>
            <a:pPr marL="0" indent="0" defTabSz="914400">
              <a:spcBef>
                <a:spcPct val="30000"/>
              </a:spcBef>
              <a:spcAft>
                <a:spcPts val="600"/>
              </a:spcAft>
              <a:buNone/>
            </a:pPr>
            <a:r>
              <a:rPr lang="fr-CA" altLang="fr-FR" sz="1800" dirty="0">
                <a:solidFill>
                  <a:schemeClr val="tx1"/>
                </a:solidFill>
                <a:latin typeface="Arial" panose="020B0604020202020204" pitchFamily="34" charset="0"/>
                <a:cs typeface="Arial" panose="020B0604020202020204" pitchFamily="34" charset="0"/>
              </a:rPr>
              <a:t>Dans tous les secteurs où il a été implanté, le FAP a permis </a:t>
            </a:r>
            <a:r>
              <a:rPr lang="fr-CA" altLang="fr-FR" sz="1800" b="1" dirty="0">
                <a:solidFill>
                  <a:schemeClr val="tx1"/>
                </a:solidFill>
                <a:latin typeface="Arial" panose="020B0604020202020204" pitchFamily="34" charset="0"/>
                <a:cs typeface="Arial" panose="020B0604020202020204" pitchFamily="34" charset="0"/>
              </a:rPr>
              <a:t>un renforcement de la qualité et de la sécurité des soins et des services :</a:t>
            </a:r>
            <a:r>
              <a:rPr lang="fr-CA" altLang="fr-FR" sz="1800" dirty="0">
                <a:solidFill>
                  <a:schemeClr val="tx1"/>
                </a:solidFill>
                <a:latin typeface="Arial" panose="020B0604020202020204" pitchFamily="34" charset="0"/>
                <a:cs typeface="Arial" panose="020B0604020202020204" pitchFamily="34" charset="0"/>
              </a:rPr>
              <a:t> par exemple, depuis la mise en place du programme d’accès à la chirurgie (PAC), baisse de 15 % du taux de décès à l’hôpital à la suite d’une chirurgie majeure, aujourd’hui 15 % plus faible qu’en Ontario, et que dans l’ensemble du Canada.</a:t>
            </a:r>
          </a:p>
        </p:txBody>
      </p:sp>
      <p:sp>
        <p:nvSpPr>
          <p:cNvPr id="13" name="ZoneTexte 12">
            <a:extLst>
              <a:ext uri="{FF2B5EF4-FFF2-40B4-BE49-F238E27FC236}">
                <a16:creationId xmlns:a16="http://schemas.microsoft.com/office/drawing/2014/main" id="{B07F653E-BFE0-4B0E-B2DD-043DC9175F64}"/>
              </a:ext>
            </a:extLst>
          </p:cNvPr>
          <p:cNvSpPr txBox="1"/>
          <p:nvPr>
            <p:custDataLst>
              <p:tags r:id="rId3"/>
            </p:custDataLst>
          </p:nvPr>
        </p:nvSpPr>
        <p:spPr>
          <a:xfrm>
            <a:off x="643480" y="2760102"/>
            <a:ext cx="11092995" cy="3354765"/>
          </a:xfrm>
          <a:prstGeom prst="rect">
            <a:avLst/>
          </a:prstGeom>
          <a:noFill/>
        </p:spPr>
        <p:txBody>
          <a:bodyPr wrap="square">
            <a:spAutoFit/>
          </a:bodyPr>
          <a:lstStyle/>
          <a:p>
            <a:pPr marL="342900" indent="-342900" defTabSz="914400">
              <a:spcAft>
                <a:spcPts val="600"/>
              </a:spcAft>
              <a:buFont typeface="Wingdings" panose="05000000000000000000" pitchFamily="2" charset="2"/>
              <a:buChar char="Ø"/>
            </a:pPr>
            <a:r>
              <a:rPr lang="fr-CA" sz="2000" b="1" dirty="0">
                <a:effectLst>
                  <a:outerShdw blurRad="38100" dist="38100" dir="2700000" algn="tl">
                    <a:srgbClr val="000000">
                      <a:alpha val="43137"/>
                    </a:srgbClr>
                  </a:outerShdw>
                </a:effectLst>
                <a:latin typeface="Calibri" panose="020F0502020204030204" pitchFamily="34" charset="0"/>
                <a:cs typeface="Arial" panose="020B0604020202020204" pitchFamily="34" charset="0"/>
              </a:rPr>
              <a:t>Radio‑oncologie </a:t>
            </a:r>
            <a:r>
              <a:rPr lang="fr-CA" sz="2000" b="1" dirty="0">
                <a:latin typeface="Calibri" panose="020F0502020204030204" pitchFamily="34" charset="0"/>
                <a:cs typeface="Arial" panose="020B0604020202020204" pitchFamily="34" charset="0"/>
              </a:rPr>
              <a:t>- </a:t>
            </a:r>
            <a:r>
              <a:rPr lang="fr-CA" sz="1800" dirty="0">
                <a:effectLst/>
                <a:latin typeface="Arial" panose="020B0604020202020204" pitchFamily="34" charset="0"/>
              </a:rPr>
              <a:t>Implanté en 2015</a:t>
            </a:r>
            <a:r>
              <a:rPr lang="fr-CA" sz="1800" dirty="0">
                <a:effectLst/>
                <a:latin typeface="Cambria Math" panose="02040503050406030204" pitchFamily="18" charset="0"/>
              </a:rPr>
              <a:t>‑</a:t>
            </a:r>
            <a:r>
              <a:rPr lang="fr-CA" sz="1800" dirty="0">
                <a:effectLst/>
                <a:latin typeface="Arial" panose="020B0604020202020204" pitchFamily="34" charset="0"/>
              </a:rPr>
              <a:t>2016, le FAP couvre l’ensemble des centres de radiothérapie.     Ce mode de financement permet aussi de faire le suivi de certains indicateurs de performance.              Depuis la mise en place </a:t>
            </a:r>
            <a:r>
              <a:rPr lang="fr-CA" dirty="0">
                <a:latin typeface="Arial" panose="020B0604020202020204" pitchFamily="34" charset="0"/>
              </a:rPr>
              <a:t>:</a:t>
            </a:r>
            <a:endParaRPr lang="fr-CA" sz="1800" dirty="0">
              <a:effectLst/>
              <a:latin typeface="Calibri" panose="020F0502020204030204" pitchFamily="34" charset="0"/>
            </a:endParaRPr>
          </a:p>
          <a:p>
            <a:pPr marL="628650" indent="-285750" rtl="0" fontAlgn="ctr">
              <a:spcAft>
                <a:spcPts val="600"/>
              </a:spcAft>
              <a:buFont typeface="Wingdings" panose="05000000000000000000" pitchFamily="2" charset="2"/>
              <a:buChar char="ü"/>
            </a:pPr>
            <a:r>
              <a:rPr lang="fr-CA" sz="1700" b="1" dirty="0">
                <a:effectLst/>
                <a:latin typeface="Calibri" panose="020F0502020204030204" pitchFamily="34" charset="0"/>
                <a:cs typeface="Calibri" panose="020F0502020204030204" pitchFamily="34" charset="0"/>
              </a:rPr>
              <a:t>↗</a:t>
            </a:r>
            <a:r>
              <a:rPr lang="fr-CA" sz="1700" dirty="0">
                <a:effectLst/>
                <a:latin typeface="Calibri" panose="020F0502020204030204" pitchFamily="34" charset="0"/>
                <a:cs typeface="Calibri" panose="020F0502020204030204" pitchFamily="34" charset="0"/>
              </a:rPr>
              <a:t> </a:t>
            </a:r>
            <a:r>
              <a:rPr lang="fr-CA" sz="1700" dirty="0">
                <a:effectLst/>
                <a:latin typeface="Arial" panose="020B0604020202020204" pitchFamily="34" charset="0"/>
              </a:rPr>
              <a:t>efficience financière : </a:t>
            </a: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fr-CA" sz="1700" b="1" dirty="0">
                <a:effectLst>
                  <a:outerShdw blurRad="38100" dist="38100" dir="2700000" algn="tl">
                    <a:srgbClr val="000000">
                      <a:alpha val="43137"/>
                    </a:srgbClr>
                  </a:outerShdw>
                </a:effectLst>
                <a:latin typeface="Arial" panose="020B0604020202020204" pitchFamily="34" charset="0"/>
              </a:rPr>
              <a:t> des coûts moyens de - 7 % </a:t>
            </a:r>
            <a:r>
              <a:rPr lang="fr-CA" sz="1700" dirty="0">
                <a:effectLst/>
                <a:latin typeface="Arial" panose="020B0604020202020204" pitchFamily="34" charset="0"/>
              </a:rPr>
              <a:t>(variation du coût moyen de 2019</a:t>
            </a:r>
            <a:r>
              <a:rPr lang="fr-CA" sz="1700" dirty="0">
                <a:effectLst/>
                <a:latin typeface="Cambria Math" panose="02040503050406030204" pitchFamily="18" charset="0"/>
              </a:rPr>
              <a:t>‑</a:t>
            </a:r>
            <a:r>
              <a:rPr lang="fr-CA" sz="1700" dirty="0">
                <a:effectLst/>
                <a:latin typeface="Arial" panose="020B0604020202020204" pitchFamily="34" charset="0"/>
              </a:rPr>
              <a:t>2020 par rapport à 2014</a:t>
            </a:r>
            <a:r>
              <a:rPr lang="fr-CA" sz="1700" dirty="0">
                <a:effectLst/>
                <a:latin typeface="Cambria Math" panose="02040503050406030204" pitchFamily="18" charset="0"/>
              </a:rPr>
              <a:t>‑</a:t>
            </a:r>
            <a:r>
              <a:rPr lang="fr-CA" sz="1700" dirty="0">
                <a:effectLst/>
                <a:latin typeface="Arial" panose="020B0604020202020204" pitchFamily="34" charset="0"/>
              </a:rPr>
              <a:t>2015 = </a:t>
            </a:r>
            <a:r>
              <a:rPr lang="fr-CA" sz="1700" b="1" dirty="0">
                <a:effectLst>
                  <a:outerShdw blurRad="38100" dist="38100" dir="2700000" algn="tl">
                    <a:srgbClr val="000000">
                      <a:alpha val="43137"/>
                    </a:srgbClr>
                  </a:outerShdw>
                </a:effectLst>
                <a:latin typeface="Arial" panose="020B0604020202020204" pitchFamily="34" charset="0"/>
              </a:rPr>
              <a:t>économies récurrentes de 15 M$ </a:t>
            </a:r>
            <a:r>
              <a:rPr lang="fr-CA" sz="1700" dirty="0">
                <a:effectLst/>
                <a:latin typeface="Arial" panose="020B0604020202020204" pitchFamily="34" charset="0"/>
              </a:rPr>
              <a:t>pour le RSSS) ;</a:t>
            </a:r>
            <a:endParaRPr lang="fr-CA" sz="1700" dirty="0">
              <a:effectLst/>
              <a:latin typeface="Calibri" panose="020F0502020204030204" pitchFamily="34" charset="0"/>
            </a:endParaRPr>
          </a:p>
          <a:p>
            <a:pPr marL="628650" indent="-285750" rtl="0" fontAlgn="ctr">
              <a:spcAft>
                <a:spcPts val="6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CA" sz="1700" b="1" dirty="0">
                <a:effectLst>
                  <a:outerShdw blurRad="38100" dist="38100" dir="2700000" algn="tl">
                    <a:srgbClr val="000000">
                      <a:alpha val="43137"/>
                    </a:srgbClr>
                  </a:outerShdw>
                </a:effectLst>
                <a:latin typeface="Arial" panose="020B0604020202020204" pitchFamily="34" charset="0"/>
              </a:rPr>
              <a:t>productivité de + 26 % </a:t>
            </a:r>
            <a:r>
              <a:rPr lang="fr-CA" sz="1700" dirty="0">
                <a:effectLst/>
                <a:latin typeface="Arial" panose="020B0604020202020204" pitchFamily="34" charset="0"/>
              </a:rPr>
              <a:t>(interventions par heure travaill</a:t>
            </a:r>
            <a:r>
              <a:rPr lang="fr-CA" sz="1700" dirty="0">
                <a:latin typeface="Arial" panose="020B0604020202020204" pitchFamily="34" charset="0"/>
              </a:rPr>
              <a:t>ée)</a:t>
            </a:r>
            <a:r>
              <a:rPr lang="fr-CA" sz="1700" dirty="0">
                <a:effectLst/>
                <a:latin typeface="Arial" panose="020B0604020202020204" pitchFamily="34" charset="0"/>
              </a:rPr>
              <a:t> en 2019</a:t>
            </a:r>
            <a:r>
              <a:rPr lang="fr-CA" sz="1700" dirty="0">
                <a:effectLst/>
                <a:latin typeface="Cambria Math" panose="02040503050406030204" pitchFamily="18" charset="0"/>
              </a:rPr>
              <a:t>‑</a:t>
            </a:r>
            <a:r>
              <a:rPr lang="fr-CA" sz="1700" dirty="0">
                <a:effectLst/>
                <a:latin typeface="Arial" panose="020B0604020202020204" pitchFamily="34" charset="0"/>
              </a:rPr>
              <a:t>2020 comparativement à 2014-2015               = </a:t>
            </a:r>
            <a:r>
              <a:rPr lang="fr-CA" sz="1700" b="1" dirty="0">
                <a:effectLst>
                  <a:outerShdw blurRad="38100" dist="38100" dir="2700000" algn="tl">
                    <a:srgbClr val="000000">
                      <a:alpha val="43137"/>
                    </a:srgbClr>
                  </a:outerShdw>
                </a:effectLst>
                <a:latin typeface="Arial" panose="020B0604020202020204" pitchFamily="34" charset="0"/>
              </a:rPr>
              <a:t>gains d’accès </a:t>
            </a:r>
            <a:r>
              <a:rPr lang="fr-CA" sz="1700" dirty="0">
                <a:effectLst/>
                <a:latin typeface="Arial" panose="020B0604020202020204" pitchFamily="34" charset="0"/>
              </a:rPr>
              <a:t>;</a:t>
            </a:r>
            <a:endParaRPr lang="fr-CA" sz="1700" dirty="0">
              <a:effectLst/>
              <a:latin typeface="Calibri" panose="020F0502020204030204" pitchFamily="34" charset="0"/>
            </a:endParaRPr>
          </a:p>
          <a:p>
            <a:pPr marL="628650" indent="-285750" rtl="0" fontAlgn="ctr">
              <a:spcAft>
                <a:spcPts val="600"/>
              </a:spcAft>
              <a:buFont typeface="Wingdings" panose="05000000000000000000" pitchFamily="2" charset="2"/>
              <a:buChar char="ü"/>
            </a:pPr>
            <a:r>
              <a:rPr lang="fr-CA" sz="1700" b="1" dirty="0">
                <a:effectLst/>
                <a:latin typeface="Calibri" panose="020F0502020204030204" pitchFamily="34" charset="0"/>
                <a:cs typeface="Calibri" panose="020F0502020204030204" pitchFamily="34" charset="0"/>
              </a:rPr>
              <a:t>↗</a:t>
            </a:r>
            <a:r>
              <a:rPr lang="fr-CA" sz="1700" dirty="0">
                <a:effectLst/>
                <a:latin typeface="Calibri" panose="020F0502020204030204" pitchFamily="34" charset="0"/>
                <a:cs typeface="Calibri" panose="020F0502020204030204" pitchFamily="34" charset="0"/>
              </a:rPr>
              <a:t> </a:t>
            </a:r>
            <a:r>
              <a:rPr lang="fr-CA" sz="1700" dirty="0">
                <a:effectLst/>
                <a:latin typeface="Arial" panose="020B0604020202020204" pitchFamily="34" charset="0"/>
              </a:rPr>
              <a:t>heures d’ouverture des plateaux techniques et de la performance des accélérateurs (appareils de traitement)  = </a:t>
            </a:r>
            <a:r>
              <a:rPr lang="fr-CA" sz="1700" b="1" dirty="0">
                <a:effectLst>
                  <a:outerShdw blurRad="38100" dist="38100" dir="2700000" algn="tl">
                    <a:srgbClr val="000000">
                      <a:alpha val="43137"/>
                    </a:srgbClr>
                  </a:outerShdw>
                </a:effectLst>
                <a:latin typeface="Arial" panose="020B0604020202020204" pitchFamily="34" charset="0"/>
              </a:rPr>
              <a:t>gains d’accès </a:t>
            </a:r>
            <a:r>
              <a:rPr lang="fr-CA" sz="1700" dirty="0">
                <a:effectLst/>
                <a:latin typeface="Arial" panose="020B0604020202020204" pitchFamily="34" charset="0"/>
              </a:rPr>
              <a:t>;</a:t>
            </a:r>
            <a:endParaRPr lang="fr-CA" sz="1700" dirty="0">
              <a:effectLst/>
              <a:latin typeface="Calibri" panose="020F0502020204030204" pitchFamily="34" charset="0"/>
            </a:endParaRPr>
          </a:p>
          <a:p>
            <a:pPr marL="628650" indent="-285750" rtl="0" fontAlgn="ctr">
              <a:spcBef>
                <a:spcPts val="0"/>
              </a:spcBef>
              <a:spcAft>
                <a:spcPts val="6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Arial" panose="020B0604020202020204" pitchFamily="34" charset="0"/>
              </a:rPr>
              <a:t>Propagation des meilleures pratiques cliniques et médicales </a:t>
            </a:r>
            <a:r>
              <a:rPr lang="fr-CA" sz="1700" dirty="0">
                <a:effectLst/>
                <a:latin typeface="Arial" panose="020B0604020202020204" pitchFamily="34" charset="0"/>
              </a:rPr>
              <a:t>dans tout le réseau = </a:t>
            </a:r>
            <a:r>
              <a:rPr lang="fr-CA" sz="1700" b="1" dirty="0">
                <a:effectLst>
                  <a:outerShdw blurRad="38100" dist="38100" dir="2700000" algn="tl">
                    <a:srgbClr val="000000">
                      <a:alpha val="43137"/>
                    </a:srgbClr>
                  </a:outerShdw>
                </a:effectLst>
                <a:latin typeface="Arial" panose="020B0604020202020204" pitchFamily="34" charset="0"/>
              </a:rPr>
              <a:t>gains de qualité et valeur ajoutée pour nos usagers.</a:t>
            </a:r>
            <a:endParaRPr lang="fr-CA" sz="1700" b="1" dirty="0">
              <a:effectLst>
                <a:outerShdw blurRad="38100" dist="38100" dir="2700000" algn="tl">
                  <a:srgbClr val="000000">
                    <a:alpha val="43137"/>
                  </a:srgbClr>
                </a:outerShdw>
              </a:effectLst>
            </a:endParaRPr>
          </a:p>
        </p:txBody>
      </p:sp>
      <p:sp>
        <p:nvSpPr>
          <p:cNvPr id="14" name="Espace réservé du numéro de diapositive 3">
            <a:extLst>
              <a:ext uri="{FF2B5EF4-FFF2-40B4-BE49-F238E27FC236}">
                <a16:creationId xmlns:a16="http://schemas.microsoft.com/office/drawing/2014/main" id="{55D5A72A-90F3-40D8-A6C0-F28FA07ECAAF}"/>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a:t>
            </a:fld>
            <a:endParaRPr lang="fr-CA" sz="2000" b="1" dirty="0">
              <a:solidFill>
                <a:srgbClr val="2D2E83"/>
              </a:solidFill>
            </a:endParaRPr>
          </a:p>
        </p:txBody>
      </p:sp>
    </p:spTree>
    <p:extLst>
      <p:ext uri="{BB962C8B-B14F-4D97-AF65-F5344CB8AC3E}">
        <p14:creationId xmlns:p14="http://schemas.microsoft.com/office/powerpoint/2010/main" val="340828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347E25-1165-5D59-9192-BEB66DC41B5E}"/>
              </a:ext>
            </a:extLst>
          </p:cNvPr>
          <p:cNvSpPr>
            <a:spLocks noGrp="1"/>
          </p:cNvSpPr>
          <p:nvPr>
            <p:ph type="title"/>
            <p:custDataLst>
              <p:tags r:id="rId1"/>
            </p:custDataLst>
          </p:nvPr>
        </p:nvSpPr>
        <p:spPr>
          <a:xfrm>
            <a:off x="490474" y="796414"/>
            <a:ext cx="10515600" cy="550605"/>
          </a:xfrm>
        </p:spPr>
        <p:txBody>
          <a:bodyPr>
            <a:noAutofit/>
          </a:bodyPr>
          <a:lstStyle/>
          <a:p>
            <a:r>
              <a:rPr lang="fr-CA" sz="4000"/>
              <a:t>Prochaines étapes : </a:t>
            </a:r>
          </a:p>
        </p:txBody>
      </p:sp>
      <p:sp>
        <p:nvSpPr>
          <p:cNvPr id="3" name="Espace réservé du texte 2">
            <a:extLst>
              <a:ext uri="{FF2B5EF4-FFF2-40B4-BE49-F238E27FC236}">
                <a16:creationId xmlns:a16="http://schemas.microsoft.com/office/drawing/2014/main" id="{6A97361B-2538-DB33-C240-BA6C6D145130}"/>
              </a:ext>
            </a:extLst>
          </p:cNvPr>
          <p:cNvSpPr>
            <a:spLocks noGrp="1"/>
          </p:cNvSpPr>
          <p:nvPr>
            <p:ph type="body" idx="1"/>
            <p:custDataLst>
              <p:tags r:id="rId2"/>
            </p:custDataLst>
          </p:nvPr>
        </p:nvSpPr>
        <p:spPr>
          <a:xfrm>
            <a:off x="524256" y="1577009"/>
            <a:ext cx="11445633" cy="4385187"/>
          </a:xfrm>
        </p:spPr>
        <p:txBody>
          <a:bodyPr vert="horz" lIns="91440" tIns="45720" rIns="91440" bIns="45720" rtlCol="0" anchor="t">
            <a:normAutofit fontScale="92500" lnSpcReduction="20000"/>
          </a:bodyPr>
          <a:lstStyle/>
          <a:p>
            <a:pPr marL="457200" indent="-457200">
              <a:spcAft>
                <a:spcPts val="300"/>
              </a:spcAft>
              <a:buClr>
                <a:srgbClr val="00B0F0"/>
              </a:buClr>
              <a:buFont typeface="Wingdings" panose="05000000000000000000" pitchFamily="2" charset="2"/>
              <a:buChar char="ü"/>
            </a:pPr>
            <a:r>
              <a:rPr lang="fr-CA" dirty="0">
                <a:ea typeface="+mn-lt"/>
                <a:cs typeface="+mn-lt"/>
              </a:rPr>
              <a:t>Groupe de travail sur le financement des services nationaux (mars 2023);</a:t>
            </a:r>
            <a:endParaRPr lang="fr-FR" dirty="0">
              <a:ea typeface="+mn-lt"/>
              <a:cs typeface="+mn-lt"/>
            </a:endParaRPr>
          </a:p>
          <a:p>
            <a:pPr marL="457200" indent="-457200">
              <a:spcAft>
                <a:spcPts val="300"/>
              </a:spcAft>
              <a:buClr>
                <a:srgbClr val="00B0F0"/>
              </a:buClr>
              <a:buFont typeface="Wingdings" panose="05000000000000000000" pitchFamily="2" charset="2"/>
              <a:buChar char="ü"/>
            </a:pPr>
            <a:r>
              <a:rPr lang="fr-CA" dirty="0">
                <a:ea typeface="+mn-lt"/>
                <a:cs typeface="+mn-lt"/>
              </a:rPr>
              <a:t>Pilotage de la mécanique et établissement des seuils de production;</a:t>
            </a:r>
          </a:p>
          <a:p>
            <a:pPr marL="457200" indent="-457200">
              <a:buClr>
                <a:srgbClr val="00B0F0"/>
              </a:buClr>
              <a:buFont typeface="Wingdings" panose="05000000000000000000" pitchFamily="2" charset="2"/>
              <a:buChar char="ü"/>
            </a:pPr>
            <a:r>
              <a:rPr lang="fr-CA" dirty="0">
                <a:ea typeface="+mn-lt"/>
                <a:cs typeface="+mn-lt"/>
              </a:rPr>
              <a:t>Finalisation des paramètres pour les projets d’amélioration des pratiques. </a:t>
            </a:r>
            <a:endParaRPr lang="fr-CA" dirty="0">
              <a:cs typeface="Calibri" panose="020F0502020204030204"/>
            </a:endParaRPr>
          </a:p>
          <a:p>
            <a:pPr>
              <a:buClr>
                <a:srgbClr val="B8E6F2"/>
              </a:buClr>
              <a:buFont typeface="Arial"/>
              <a:buChar char="•"/>
            </a:pPr>
            <a:endParaRPr lang="fr-CA" dirty="0"/>
          </a:p>
          <a:p>
            <a:pPr>
              <a:spcAft>
                <a:spcPts val="300"/>
              </a:spcAft>
              <a:buClr>
                <a:srgbClr val="B8E6F2"/>
              </a:buClr>
            </a:pPr>
            <a:r>
              <a:rPr lang="fr-CA" b="1" dirty="0">
                <a:ea typeface="+mn-lt"/>
                <a:cs typeface="+mn-lt"/>
              </a:rPr>
              <a:t>Année de transition 2024-2025 - travail conjoint MSSS-RSSS :</a:t>
            </a:r>
            <a:endParaRPr lang="fr-CA" dirty="0">
              <a:cs typeface="Calibri" panose="020F0502020204030204"/>
            </a:endParaRPr>
          </a:p>
          <a:p>
            <a:pPr marL="457200" indent="-457200">
              <a:spcAft>
                <a:spcPts val="300"/>
              </a:spcAft>
              <a:buClr>
                <a:srgbClr val="00B0F0"/>
              </a:buClr>
              <a:buChar char="•"/>
            </a:pPr>
            <a:r>
              <a:rPr lang="fr-CA" dirty="0">
                <a:ea typeface="+mn-lt"/>
                <a:cs typeface="+mn-lt"/>
              </a:rPr>
              <a:t>Ajouter des indicateurs de qualité des soins au modèle</a:t>
            </a:r>
          </a:p>
          <a:p>
            <a:pPr marL="457200" indent="-457200">
              <a:spcAft>
                <a:spcPts val="300"/>
              </a:spcAft>
              <a:buClr>
                <a:srgbClr val="00B0F0"/>
              </a:buClr>
              <a:buChar char="•"/>
            </a:pPr>
            <a:r>
              <a:rPr lang="fr-CA" dirty="0">
                <a:ea typeface="+mn-lt"/>
                <a:cs typeface="+mn-lt"/>
              </a:rPr>
              <a:t>Augmenter la précision de la correction pour les soins infirmiers</a:t>
            </a:r>
            <a:endParaRPr lang="fr-CA" dirty="0"/>
          </a:p>
          <a:p>
            <a:pPr marL="457200" indent="-457200">
              <a:spcAft>
                <a:spcPts val="300"/>
              </a:spcAft>
              <a:buClr>
                <a:srgbClr val="00B0F0"/>
              </a:buClr>
              <a:buChar char="•"/>
            </a:pPr>
            <a:r>
              <a:rPr lang="fr-CA" dirty="0">
                <a:ea typeface="+mn-lt"/>
                <a:cs typeface="+mn-lt"/>
              </a:rPr>
              <a:t>Augmenter la précision de la portion « fournitures » du tarif </a:t>
            </a:r>
          </a:p>
          <a:p>
            <a:pPr marL="457200" indent="-457200">
              <a:spcAft>
                <a:spcPts val="300"/>
              </a:spcAft>
              <a:buClr>
                <a:srgbClr val="00B0F0"/>
              </a:buClr>
              <a:buChar char="•"/>
            </a:pPr>
            <a:r>
              <a:rPr lang="fr-CA" dirty="0">
                <a:ea typeface="+mn-lt"/>
                <a:cs typeface="+mn-lt"/>
              </a:rPr>
              <a:t>Bonifier l’appariement entre l’univers budgétaire et les tarifs du modèle (CPSS) </a:t>
            </a:r>
          </a:p>
          <a:p>
            <a:pPr marL="457200" indent="-457200">
              <a:buClr>
                <a:srgbClr val="00B0F0"/>
              </a:buClr>
              <a:buChar char="•"/>
            </a:pPr>
            <a:r>
              <a:rPr lang="fr-CA" dirty="0">
                <a:ea typeface="+mn-lt"/>
                <a:cs typeface="+mn-lt"/>
              </a:rPr>
              <a:t>Analyser certains cas spécifiques</a:t>
            </a:r>
          </a:p>
          <a:p>
            <a:pPr marL="457200" indent="-457200">
              <a:buClr>
                <a:srgbClr val="B8E6F2"/>
              </a:buClr>
              <a:buFontTx/>
              <a:buChar char="-"/>
            </a:pPr>
            <a:endParaRPr lang="fr-CA" dirty="0">
              <a:cs typeface="Calibri"/>
            </a:endParaRPr>
          </a:p>
          <a:p>
            <a:pPr marL="457200" indent="-457200">
              <a:buFontTx/>
              <a:buChar char="-"/>
            </a:pPr>
            <a:endParaRPr lang="fr-CA" dirty="0"/>
          </a:p>
        </p:txBody>
      </p:sp>
      <p:sp>
        <p:nvSpPr>
          <p:cNvPr id="4" name="Espace réservé du numéro de diapositive 1">
            <a:extLst>
              <a:ext uri="{FF2B5EF4-FFF2-40B4-BE49-F238E27FC236}">
                <a16:creationId xmlns:a16="http://schemas.microsoft.com/office/drawing/2014/main" id="{46C5F9AA-3C75-4186-8AF3-3E40E3B562C4}"/>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20</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1592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8D5D05-17D5-2D2F-6770-0F68ED418AD5}"/>
              </a:ext>
            </a:extLst>
          </p:cNvPr>
          <p:cNvSpPr>
            <a:spLocks noGrp="1"/>
          </p:cNvSpPr>
          <p:nvPr>
            <p:ph type="title"/>
            <p:custDataLst>
              <p:tags r:id="rId1"/>
            </p:custDataLst>
          </p:nvPr>
        </p:nvSpPr>
        <p:spPr>
          <a:xfrm>
            <a:off x="374650" y="895808"/>
            <a:ext cx="9395515" cy="550605"/>
          </a:xfrm>
        </p:spPr>
        <p:txBody>
          <a:bodyPr>
            <a:noAutofit/>
          </a:bodyPr>
          <a:lstStyle/>
          <a:p>
            <a:r>
              <a:rPr lang="fr-CA" sz="4200" dirty="0"/>
              <a:t>Groupe de travail sur les services nationaux </a:t>
            </a:r>
          </a:p>
        </p:txBody>
      </p:sp>
      <p:sp>
        <p:nvSpPr>
          <p:cNvPr id="3" name="Espace réservé du texte 2">
            <a:extLst>
              <a:ext uri="{FF2B5EF4-FFF2-40B4-BE49-F238E27FC236}">
                <a16:creationId xmlns:a16="http://schemas.microsoft.com/office/drawing/2014/main" id="{828DDDDF-3538-FC50-D9F8-3299F5BE280F}"/>
              </a:ext>
            </a:extLst>
          </p:cNvPr>
          <p:cNvSpPr>
            <a:spLocks noGrp="1"/>
          </p:cNvSpPr>
          <p:nvPr>
            <p:ph type="body" idx="1"/>
            <p:custDataLst>
              <p:tags r:id="rId2"/>
            </p:custDataLst>
          </p:nvPr>
        </p:nvSpPr>
        <p:spPr>
          <a:xfrm>
            <a:off x="831850" y="1890956"/>
            <a:ext cx="10247086" cy="861684"/>
          </a:xfrm>
        </p:spPr>
        <p:txBody>
          <a:bodyPr>
            <a:normAutofit/>
          </a:bodyPr>
          <a:lstStyle/>
          <a:p>
            <a:r>
              <a:rPr lang="fr-CA" sz="2400" b="1" dirty="0"/>
              <a:t>Objectif des travaux : </a:t>
            </a:r>
            <a:r>
              <a:rPr lang="fr-CA" sz="2400" dirty="0"/>
              <a:t>financer équitablement les services nationaux (les greffes  et les ECMO)</a:t>
            </a:r>
          </a:p>
        </p:txBody>
      </p:sp>
      <p:sp>
        <p:nvSpPr>
          <p:cNvPr id="5" name="ZoneTexte 4">
            <a:extLst>
              <a:ext uri="{FF2B5EF4-FFF2-40B4-BE49-F238E27FC236}">
                <a16:creationId xmlns:a16="http://schemas.microsoft.com/office/drawing/2014/main" id="{5028D30C-3848-CD1B-E513-2BF5E2C8FE8A}"/>
              </a:ext>
            </a:extLst>
          </p:cNvPr>
          <p:cNvSpPr txBox="1"/>
          <p:nvPr>
            <p:custDataLst>
              <p:tags r:id="rId3"/>
            </p:custDataLst>
          </p:nvPr>
        </p:nvSpPr>
        <p:spPr>
          <a:xfrm>
            <a:off x="831850" y="3999620"/>
            <a:ext cx="10848294" cy="830997"/>
          </a:xfrm>
          <a:prstGeom prst="rect">
            <a:avLst/>
          </a:prstGeom>
          <a:noFill/>
        </p:spPr>
        <p:txBody>
          <a:bodyPr wrap="square">
            <a:spAutoFit/>
          </a:bodyPr>
          <a:lstStyle/>
          <a:p>
            <a:r>
              <a:rPr lang="fr-CA" sz="2400" b="1" dirty="0"/>
              <a:t>Démarche : </a:t>
            </a:r>
            <a:r>
              <a:rPr lang="fr-CA" sz="2400" dirty="0"/>
              <a:t>5 rencontres (portait provincial, présentations des portraits spécifiques des établissements, recommandations) + liens avec le comité consultatif FAP</a:t>
            </a:r>
          </a:p>
        </p:txBody>
      </p:sp>
      <p:sp>
        <p:nvSpPr>
          <p:cNvPr id="7" name="ZoneTexte 6">
            <a:extLst>
              <a:ext uri="{FF2B5EF4-FFF2-40B4-BE49-F238E27FC236}">
                <a16:creationId xmlns:a16="http://schemas.microsoft.com/office/drawing/2014/main" id="{4B7719AD-1DF6-E4F8-CE2E-1060D8555835}"/>
              </a:ext>
            </a:extLst>
          </p:cNvPr>
          <p:cNvSpPr txBox="1"/>
          <p:nvPr>
            <p:custDataLst>
              <p:tags r:id="rId4"/>
            </p:custDataLst>
          </p:nvPr>
        </p:nvSpPr>
        <p:spPr>
          <a:xfrm>
            <a:off x="844550" y="5076471"/>
            <a:ext cx="6094638" cy="461665"/>
          </a:xfrm>
          <a:prstGeom prst="rect">
            <a:avLst/>
          </a:prstGeom>
          <a:noFill/>
        </p:spPr>
        <p:txBody>
          <a:bodyPr wrap="square">
            <a:spAutoFit/>
          </a:bodyPr>
          <a:lstStyle/>
          <a:p>
            <a:r>
              <a:rPr lang="fr-CA" sz="2400" b="1" dirty="0"/>
              <a:t>Échéance du livrable : </a:t>
            </a:r>
            <a:r>
              <a:rPr lang="fr-CA" sz="2400" dirty="0"/>
              <a:t>Octobre 2023</a:t>
            </a:r>
          </a:p>
        </p:txBody>
      </p:sp>
      <p:sp>
        <p:nvSpPr>
          <p:cNvPr id="8" name="ZoneTexte 7">
            <a:extLst>
              <a:ext uri="{FF2B5EF4-FFF2-40B4-BE49-F238E27FC236}">
                <a16:creationId xmlns:a16="http://schemas.microsoft.com/office/drawing/2014/main" id="{B41CBB24-6BCE-6883-8386-D6C132787785}"/>
              </a:ext>
            </a:extLst>
          </p:cNvPr>
          <p:cNvSpPr txBox="1"/>
          <p:nvPr>
            <p:custDataLst>
              <p:tags r:id="rId5"/>
            </p:custDataLst>
          </p:nvPr>
        </p:nvSpPr>
        <p:spPr>
          <a:xfrm>
            <a:off x="844550" y="2911663"/>
            <a:ext cx="10598150" cy="830997"/>
          </a:xfrm>
          <a:prstGeom prst="rect">
            <a:avLst/>
          </a:prstGeom>
          <a:noFill/>
        </p:spPr>
        <p:txBody>
          <a:bodyPr wrap="square">
            <a:spAutoFit/>
          </a:bodyPr>
          <a:lstStyle/>
          <a:p>
            <a:r>
              <a:rPr lang="fr-CA" sz="2400" b="1" dirty="0"/>
              <a:t>Composition du groupe de travail : </a:t>
            </a:r>
            <a:r>
              <a:rPr lang="fr-CA" sz="2400" dirty="0"/>
              <a:t>représentants cliniques et financiers des établissements concernés, DGAUMIP et DGFARB </a:t>
            </a:r>
          </a:p>
        </p:txBody>
      </p:sp>
    </p:spTree>
    <p:extLst>
      <p:ext uri="{BB962C8B-B14F-4D97-AF65-F5344CB8AC3E}">
        <p14:creationId xmlns:p14="http://schemas.microsoft.com/office/powerpoint/2010/main" val="2881091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03299DD-66D2-AFD0-A82D-0C6263719974}"/>
              </a:ext>
            </a:extLst>
          </p:cNvPr>
          <p:cNvSpPr>
            <a:spLocks noGrp="1"/>
          </p:cNvSpPr>
          <p:nvPr>
            <p:ph type="ctrTitle"/>
            <p:custDataLst>
              <p:tags r:id="rId1"/>
            </p:custDataLst>
          </p:nvPr>
        </p:nvSpPr>
        <p:spPr/>
        <p:txBody>
          <a:bodyPr/>
          <a:lstStyle/>
          <a:p>
            <a:r>
              <a:rPr lang="fr-CA" b="1" dirty="0"/>
              <a:t>Modèle FAP - obstétrique</a:t>
            </a:r>
          </a:p>
        </p:txBody>
      </p:sp>
      <p:sp>
        <p:nvSpPr>
          <p:cNvPr id="6" name="Sous-titre 5">
            <a:extLst>
              <a:ext uri="{FF2B5EF4-FFF2-40B4-BE49-F238E27FC236}">
                <a16:creationId xmlns:a16="http://schemas.microsoft.com/office/drawing/2014/main" id="{0C0F1A18-2CA9-D4C7-2DA3-43CB366C5E77}"/>
              </a:ext>
            </a:extLst>
          </p:cNvPr>
          <p:cNvSpPr>
            <a:spLocks noGrp="1"/>
          </p:cNvSpPr>
          <p:nvPr>
            <p:ph type="subTitle" idx="1"/>
            <p:custDataLst>
              <p:tags r:id="rId2"/>
            </p:custDataLst>
          </p:nvPr>
        </p:nvSpPr>
        <p:spPr/>
        <p:txBody>
          <a:bodyPr>
            <a:normAutofit/>
          </a:bodyPr>
          <a:lstStyle/>
          <a:p>
            <a:r>
              <a:rPr lang="fr-CA"/>
              <a:t>Synthèse du modèle</a:t>
            </a:r>
          </a:p>
        </p:txBody>
      </p:sp>
      <p:sp>
        <p:nvSpPr>
          <p:cNvPr id="7" name="Espace réservé du numéro de diapositive 1">
            <a:extLst>
              <a:ext uri="{FF2B5EF4-FFF2-40B4-BE49-F238E27FC236}">
                <a16:creationId xmlns:a16="http://schemas.microsoft.com/office/drawing/2014/main" id="{407BC3FF-FB35-4A63-8857-A21BC2514DDE}"/>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22</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08714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934981-C7A9-70C0-5614-30C6D667B2C4}"/>
              </a:ext>
            </a:extLst>
          </p:cNvPr>
          <p:cNvSpPr>
            <a:spLocks noGrp="1"/>
          </p:cNvSpPr>
          <p:nvPr>
            <p:ph type="title"/>
            <p:custDataLst>
              <p:tags r:id="rId1"/>
            </p:custDataLst>
          </p:nvPr>
        </p:nvSpPr>
        <p:spPr>
          <a:xfrm>
            <a:off x="442275" y="334894"/>
            <a:ext cx="10515600" cy="550607"/>
          </a:xfrm>
        </p:spPr>
        <p:txBody>
          <a:bodyPr>
            <a:normAutofit fontScale="90000"/>
          </a:bodyPr>
          <a:lstStyle/>
          <a:p>
            <a:r>
              <a:rPr lang="fr-CA" dirty="0"/>
              <a:t>Synthèse – modèle obstétrique</a:t>
            </a:r>
          </a:p>
        </p:txBody>
      </p:sp>
      <p:pic>
        <p:nvPicPr>
          <p:cNvPr id="5" name="Image 4">
            <a:extLst>
              <a:ext uri="{FF2B5EF4-FFF2-40B4-BE49-F238E27FC236}">
                <a16:creationId xmlns:a16="http://schemas.microsoft.com/office/drawing/2014/main" id="{2E4E5660-68EC-6A07-51CC-FFD3F7499BF7}"/>
              </a:ext>
            </a:extLst>
          </p:cNvPr>
          <p:cNvPicPr>
            <a:picLocks noChangeAspect="1"/>
          </p:cNvPicPr>
          <p:nvPr>
            <p:custDataLst>
              <p:tags r:id="rId2"/>
            </p:custDataLst>
          </p:nvPr>
        </p:nvPicPr>
        <p:blipFill>
          <a:blip r:embed="rId5"/>
          <a:stretch>
            <a:fillRect/>
          </a:stretch>
        </p:blipFill>
        <p:spPr>
          <a:xfrm>
            <a:off x="2538807" y="885501"/>
            <a:ext cx="6748068" cy="5469389"/>
          </a:xfrm>
          <a:prstGeom prst="rect">
            <a:avLst/>
          </a:prstGeom>
        </p:spPr>
      </p:pic>
      <p:sp>
        <p:nvSpPr>
          <p:cNvPr id="6" name="Espace réservé du numéro de diapositive 3">
            <a:extLst>
              <a:ext uri="{FF2B5EF4-FFF2-40B4-BE49-F238E27FC236}">
                <a16:creationId xmlns:a16="http://schemas.microsoft.com/office/drawing/2014/main" id="{7CE7D309-A1F7-4EF9-855E-2523C7AEF4C2}"/>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23</a:t>
            </a:fld>
            <a:endParaRPr lang="fr-CA" sz="2000" b="1" dirty="0">
              <a:solidFill>
                <a:srgbClr val="2D2E83"/>
              </a:solidFill>
            </a:endParaRPr>
          </a:p>
        </p:txBody>
      </p:sp>
    </p:spTree>
    <p:extLst>
      <p:ext uri="{BB962C8B-B14F-4D97-AF65-F5344CB8AC3E}">
        <p14:creationId xmlns:p14="http://schemas.microsoft.com/office/powerpoint/2010/main" val="24431628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934981-C7A9-70C0-5614-30C6D667B2C4}"/>
              </a:ext>
            </a:extLst>
          </p:cNvPr>
          <p:cNvSpPr>
            <a:spLocks noGrp="1"/>
          </p:cNvSpPr>
          <p:nvPr>
            <p:ph type="title"/>
            <p:custDataLst>
              <p:tags r:id="rId1"/>
            </p:custDataLst>
          </p:nvPr>
        </p:nvSpPr>
        <p:spPr>
          <a:xfrm>
            <a:off x="442275" y="334894"/>
            <a:ext cx="10515600" cy="550607"/>
          </a:xfrm>
        </p:spPr>
        <p:txBody>
          <a:bodyPr>
            <a:normAutofit fontScale="90000"/>
          </a:bodyPr>
          <a:lstStyle/>
          <a:p>
            <a:r>
              <a:rPr lang="fr-CA" dirty="0"/>
              <a:t>Synthèse – modèle de l’obstétrique</a:t>
            </a:r>
          </a:p>
        </p:txBody>
      </p:sp>
      <p:pic>
        <p:nvPicPr>
          <p:cNvPr id="6" name="Image 5">
            <a:extLst>
              <a:ext uri="{FF2B5EF4-FFF2-40B4-BE49-F238E27FC236}">
                <a16:creationId xmlns:a16="http://schemas.microsoft.com/office/drawing/2014/main" id="{397F0CC7-4931-3B3B-853F-687FA1C3AB05}"/>
              </a:ext>
            </a:extLst>
          </p:cNvPr>
          <p:cNvPicPr>
            <a:picLocks noChangeAspect="1"/>
          </p:cNvPicPr>
          <p:nvPr>
            <p:custDataLst>
              <p:tags r:id="rId2"/>
            </p:custDataLst>
          </p:nvPr>
        </p:nvPicPr>
        <p:blipFill>
          <a:blip r:embed="rId5"/>
          <a:stretch>
            <a:fillRect/>
          </a:stretch>
        </p:blipFill>
        <p:spPr>
          <a:xfrm>
            <a:off x="2696547" y="843787"/>
            <a:ext cx="7217404" cy="5488684"/>
          </a:xfrm>
          <a:prstGeom prst="rect">
            <a:avLst/>
          </a:prstGeom>
        </p:spPr>
      </p:pic>
      <p:sp>
        <p:nvSpPr>
          <p:cNvPr id="5" name="Espace réservé du numéro de diapositive 3">
            <a:extLst>
              <a:ext uri="{FF2B5EF4-FFF2-40B4-BE49-F238E27FC236}">
                <a16:creationId xmlns:a16="http://schemas.microsoft.com/office/drawing/2014/main" id="{4A61B877-690B-4C20-9C7D-5EC05F92C21E}"/>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24</a:t>
            </a:fld>
            <a:endParaRPr lang="fr-CA" sz="2000" b="1" dirty="0">
              <a:solidFill>
                <a:srgbClr val="2D2E83"/>
              </a:solidFill>
            </a:endParaRPr>
          </a:p>
        </p:txBody>
      </p:sp>
    </p:spTree>
    <p:extLst>
      <p:ext uri="{BB962C8B-B14F-4D97-AF65-F5344CB8AC3E}">
        <p14:creationId xmlns:p14="http://schemas.microsoft.com/office/powerpoint/2010/main" val="2823733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420980-32EC-BB41-359C-9EBF4969F65F}"/>
              </a:ext>
            </a:extLst>
          </p:cNvPr>
          <p:cNvSpPr>
            <a:spLocks noGrp="1"/>
          </p:cNvSpPr>
          <p:nvPr>
            <p:ph type="title"/>
            <p:custDataLst>
              <p:tags r:id="rId1"/>
            </p:custDataLst>
          </p:nvPr>
        </p:nvSpPr>
        <p:spPr>
          <a:xfrm>
            <a:off x="401686" y="242159"/>
            <a:ext cx="10515600" cy="550605"/>
          </a:xfrm>
        </p:spPr>
        <p:txBody>
          <a:bodyPr>
            <a:normAutofit fontScale="90000"/>
          </a:bodyPr>
          <a:lstStyle/>
          <a:p>
            <a:r>
              <a:rPr lang="fr-CA"/>
              <a:t>Mécanisme de transition sur 3 ans : </a:t>
            </a:r>
          </a:p>
        </p:txBody>
      </p:sp>
      <p:sp>
        <p:nvSpPr>
          <p:cNvPr id="6" name="ZoneTexte 5">
            <a:extLst>
              <a:ext uri="{FF2B5EF4-FFF2-40B4-BE49-F238E27FC236}">
                <a16:creationId xmlns:a16="http://schemas.microsoft.com/office/drawing/2014/main" id="{59247C6A-9D77-7211-F07E-2A0C5EB1CFF8}"/>
              </a:ext>
            </a:extLst>
          </p:cNvPr>
          <p:cNvSpPr txBox="1"/>
          <p:nvPr>
            <p:custDataLst>
              <p:tags r:id="rId2"/>
            </p:custDataLst>
          </p:nvPr>
        </p:nvSpPr>
        <p:spPr>
          <a:xfrm>
            <a:off x="526742" y="1255446"/>
            <a:ext cx="6096000" cy="830997"/>
          </a:xfrm>
          <a:prstGeom prst="rect">
            <a:avLst/>
          </a:prstGeom>
          <a:noFill/>
        </p:spPr>
        <p:txBody>
          <a:bodyPr wrap="square">
            <a:spAutoFit/>
          </a:bodyPr>
          <a:lstStyle/>
          <a:p>
            <a:r>
              <a:rPr lang="fr-CA" sz="2400"/>
              <a:t>Limitation de l’impact financier d’un modèle FAP, par rapport au budget historique : </a:t>
            </a:r>
          </a:p>
        </p:txBody>
      </p:sp>
      <p:sp>
        <p:nvSpPr>
          <p:cNvPr id="5" name="ZoneTexte 4">
            <a:extLst>
              <a:ext uri="{FF2B5EF4-FFF2-40B4-BE49-F238E27FC236}">
                <a16:creationId xmlns:a16="http://schemas.microsoft.com/office/drawing/2014/main" id="{11F4B694-F79D-5616-C6A0-2B63B064C0C7}"/>
              </a:ext>
            </a:extLst>
          </p:cNvPr>
          <p:cNvSpPr txBox="1"/>
          <p:nvPr>
            <p:custDataLst>
              <p:tags r:id="rId3"/>
            </p:custDataLst>
          </p:nvPr>
        </p:nvSpPr>
        <p:spPr>
          <a:xfrm>
            <a:off x="662542" y="4706161"/>
            <a:ext cx="5627422" cy="1200329"/>
          </a:xfrm>
          <a:prstGeom prst="rect">
            <a:avLst/>
          </a:prstGeom>
          <a:noFill/>
        </p:spPr>
        <p:txBody>
          <a:bodyPr wrap="square" lIns="91440" tIns="45720" rIns="91440" bIns="45720" rtlCol="0" anchor="t">
            <a:spAutoFit/>
          </a:bodyPr>
          <a:lstStyle/>
          <a:p>
            <a:pPr algn="just"/>
            <a:r>
              <a:rPr lang="fr-CA"/>
              <a:t>Concrètement dans l’an 1, en 2023-2024, la transition de 20 % serait appliquée seulement sur l’écart de financement. En l’an 2 (pour 2024-2025), c’est 60 % et pour l’an 3 (2025-2026), 100 % de l’écart est ponctionné.</a:t>
            </a:r>
            <a:endParaRPr lang="fr-FR"/>
          </a:p>
        </p:txBody>
      </p:sp>
      <p:pic>
        <p:nvPicPr>
          <p:cNvPr id="8" name="Image 7">
            <a:extLst>
              <a:ext uri="{FF2B5EF4-FFF2-40B4-BE49-F238E27FC236}">
                <a16:creationId xmlns:a16="http://schemas.microsoft.com/office/drawing/2014/main" id="{92B620A2-DD81-1597-3182-241F9EDC1752}"/>
              </a:ext>
            </a:extLst>
          </p:cNvPr>
          <p:cNvPicPr>
            <a:picLocks noChangeAspect="1"/>
          </p:cNvPicPr>
          <p:nvPr>
            <p:custDataLst>
              <p:tags r:id="rId4"/>
            </p:custDataLst>
          </p:nvPr>
        </p:nvPicPr>
        <p:blipFill rotWithShape="1">
          <a:blip r:embed="rId10"/>
          <a:srcRect l="837" t="25042" r="3021" b="13592"/>
          <a:stretch/>
        </p:blipFill>
        <p:spPr>
          <a:xfrm>
            <a:off x="2541003" y="2293311"/>
            <a:ext cx="4514659" cy="2256295"/>
          </a:xfrm>
          <a:prstGeom prst="rect">
            <a:avLst/>
          </a:prstGeom>
        </p:spPr>
      </p:pic>
      <p:sp>
        <p:nvSpPr>
          <p:cNvPr id="3" name="Espace réservé du texte 2">
            <a:extLst>
              <a:ext uri="{FF2B5EF4-FFF2-40B4-BE49-F238E27FC236}">
                <a16:creationId xmlns:a16="http://schemas.microsoft.com/office/drawing/2014/main" id="{7FFF72A5-A060-CBDF-6C61-599A767917FC}"/>
              </a:ext>
            </a:extLst>
          </p:cNvPr>
          <p:cNvSpPr>
            <a:spLocks noGrp="1"/>
          </p:cNvSpPr>
          <p:nvPr>
            <p:ph type="body" idx="1"/>
            <p:custDataLst>
              <p:tags r:id="rId5"/>
            </p:custDataLst>
          </p:nvPr>
        </p:nvSpPr>
        <p:spPr>
          <a:xfrm>
            <a:off x="526742" y="2550585"/>
            <a:ext cx="2913780" cy="1879410"/>
          </a:xfrm>
        </p:spPr>
        <p:txBody>
          <a:bodyPr vert="horz" lIns="91440" tIns="45720" rIns="91440" bIns="45720" rtlCol="0" anchor="t">
            <a:normAutofit/>
          </a:bodyPr>
          <a:lstStyle/>
          <a:p>
            <a:pPr marL="342900" indent="-342900">
              <a:buClr>
                <a:srgbClr val="00B0F0"/>
              </a:buClr>
              <a:buFont typeface="Wingdings" panose="05000000000000000000" pitchFamily="2" charset="2"/>
              <a:buChar char="ü"/>
            </a:pPr>
            <a:r>
              <a:rPr lang="fr-CA" sz="2400"/>
              <a:t>An 1 : 20 % (année de transition)</a:t>
            </a:r>
            <a:endParaRPr lang="fr-CA"/>
          </a:p>
          <a:p>
            <a:pPr marL="342900" indent="-342900">
              <a:buClr>
                <a:srgbClr val="00B0F0"/>
              </a:buClr>
              <a:buFont typeface="Wingdings" panose="05000000000000000000" pitchFamily="2" charset="2"/>
              <a:buChar char="ü"/>
            </a:pPr>
            <a:r>
              <a:rPr lang="fr-CA" sz="2400"/>
              <a:t>An 2 : 60 % </a:t>
            </a:r>
          </a:p>
          <a:p>
            <a:pPr marL="342900" indent="-342900">
              <a:buClr>
                <a:srgbClr val="00B0F0"/>
              </a:buClr>
              <a:buFont typeface="Wingdings" panose="05000000000000000000" pitchFamily="2" charset="2"/>
              <a:buChar char="ü"/>
            </a:pPr>
            <a:r>
              <a:rPr lang="fr-CA" sz="2400"/>
              <a:t>An 3 : 100 % </a:t>
            </a:r>
            <a:endParaRPr lang="fr-CA" sz="2400">
              <a:cs typeface="Calibri"/>
            </a:endParaRPr>
          </a:p>
        </p:txBody>
      </p:sp>
      <p:sp>
        <p:nvSpPr>
          <p:cNvPr id="7" name="ZoneTexte 6">
            <a:extLst>
              <a:ext uri="{FF2B5EF4-FFF2-40B4-BE49-F238E27FC236}">
                <a16:creationId xmlns:a16="http://schemas.microsoft.com/office/drawing/2014/main" id="{A4C49E9B-E880-3A58-BE59-FFDD34EA453C}"/>
              </a:ext>
            </a:extLst>
          </p:cNvPr>
          <p:cNvSpPr txBox="1"/>
          <p:nvPr>
            <p:custDataLst>
              <p:tags r:id="rId6"/>
            </p:custDataLst>
          </p:nvPr>
        </p:nvSpPr>
        <p:spPr>
          <a:xfrm>
            <a:off x="6745322" y="1334510"/>
            <a:ext cx="5124122" cy="4770537"/>
          </a:xfrm>
          <a:prstGeom prst="rect">
            <a:avLst/>
          </a:prstGeom>
          <a:noFill/>
        </p:spPr>
        <p:txBody>
          <a:bodyPr wrap="square" lIns="91440" tIns="45720" rIns="91440" bIns="45720" rtlCol="0" anchor="t">
            <a:spAutoFit/>
          </a:bodyPr>
          <a:lstStyle/>
          <a:p>
            <a:pPr algn="just"/>
            <a:r>
              <a:rPr lang="fr-CA" sz="2200" b="1" dirty="0"/>
              <a:t>Un exemple : </a:t>
            </a:r>
            <a:endParaRPr lang="fr-CA" sz="2200" b="1" dirty="0">
              <a:cs typeface="Calibri" panose="020F0502020204030204"/>
            </a:endParaRPr>
          </a:p>
          <a:p>
            <a:pPr algn="just"/>
            <a:endParaRPr lang="fr-CA" dirty="0">
              <a:cs typeface="Calibri" panose="020F0502020204030204"/>
            </a:endParaRPr>
          </a:p>
          <a:p>
            <a:pPr algn="just">
              <a:spcAft>
                <a:spcPts val="1200"/>
              </a:spcAft>
            </a:pPr>
            <a:r>
              <a:rPr lang="fr-CA" dirty="0"/>
              <a:t>Si pour l’un des modèles FAP, dans un établissement, le parcours de soins et services ciblé représente un financement annuel historique de 10 M$, alors que la valeur du parcours dans le FAP représente 11 M$ en termes de volumes et de valeur des soins et services, selon les tarifs en vigueur. </a:t>
            </a:r>
            <a:endParaRPr lang="fr-CA" dirty="0">
              <a:cs typeface="Calibri"/>
            </a:endParaRPr>
          </a:p>
          <a:p>
            <a:pPr marL="285750" indent="-285750" algn="just">
              <a:spcAft>
                <a:spcPts val="1200"/>
              </a:spcAft>
              <a:buClr>
                <a:srgbClr val="00B0F0"/>
              </a:buClr>
              <a:buFont typeface="Wingdings" panose="05000000000000000000" pitchFamily="2" charset="2"/>
              <a:buChar char="ü"/>
            </a:pPr>
            <a:r>
              <a:rPr lang="fr-CA" dirty="0"/>
              <a:t>Lors de l’an 1 du modèle FAP : l’établissement bénéficiera de 20 % de l’écart </a:t>
            </a:r>
            <a:r>
              <a:rPr lang="fr-CA" dirty="0">
                <a:sym typeface="Wingdings" panose="05000000000000000000" pitchFamily="2" charset="2"/>
              </a:rPr>
              <a:t> </a:t>
            </a:r>
            <a:r>
              <a:rPr lang="fr-CA" dirty="0"/>
              <a:t>il aura un revenu supplémentaire de 200 000 $. </a:t>
            </a:r>
            <a:endParaRPr lang="fr-CA" dirty="0">
              <a:cs typeface="Calibri"/>
            </a:endParaRPr>
          </a:p>
          <a:p>
            <a:pPr marL="285750" indent="-285750" algn="just">
              <a:spcAft>
                <a:spcPts val="1200"/>
              </a:spcAft>
              <a:buClr>
                <a:srgbClr val="00B0F0"/>
              </a:buClr>
              <a:buFont typeface="Wingdings" panose="05000000000000000000" pitchFamily="2" charset="2"/>
              <a:buChar char="ü"/>
            </a:pPr>
            <a:r>
              <a:rPr lang="fr-CA" dirty="0"/>
              <a:t>S’il présente les mêmes chiffres l’an 2 : il recevra   60 % de l’écart, donc 600 000 $. </a:t>
            </a:r>
            <a:endParaRPr lang="fr-CA" dirty="0">
              <a:cs typeface="Calibri"/>
            </a:endParaRPr>
          </a:p>
          <a:p>
            <a:pPr marL="285750" indent="-285750" algn="just">
              <a:spcAft>
                <a:spcPts val="1200"/>
              </a:spcAft>
              <a:buClr>
                <a:srgbClr val="00B0F0"/>
              </a:buClr>
              <a:buFont typeface="Wingdings" panose="05000000000000000000" pitchFamily="2" charset="2"/>
              <a:buChar char="ü"/>
            </a:pPr>
            <a:r>
              <a:rPr lang="fr-CA" dirty="0"/>
              <a:t>Lors de l’an 3 : il recevra 100 % de l’écart, donc </a:t>
            </a:r>
            <a:r>
              <a:rPr lang="fr-CA" i="1" dirty="0" err="1"/>
              <a:t>caeteris</a:t>
            </a:r>
            <a:r>
              <a:rPr lang="fr-CA" i="1" dirty="0"/>
              <a:t> </a:t>
            </a:r>
            <a:r>
              <a:rPr lang="fr-CA" i="1" dirty="0" err="1"/>
              <a:t>paribus</a:t>
            </a:r>
            <a:r>
              <a:rPr lang="fr-CA" dirty="0"/>
              <a:t>, 1 M$.</a:t>
            </a:r>
            <a:endParaRPr lang="fr-CA" dirty="0">
              <a:cs typeface="Calibri"/>
            </a:endParaRPr>
          </a:p>
        </p:txBody>
      </p:sp>
      <p:sp>
        <p:nvSpPr>
          <p:cNvPr id="9" name="Espace réservé du numéro de diapositive 3">
            <a:extLst>
              <a:ext uri="{FF2B5EF4-FFF2-40B4-BE49-F238E27FC236}">
                <a16:creationId xmlns:a16="http://schemas.microsoft.com/office/drawing/2014/main" id="{D2BFC7CB-7BF3-4D75-BAA3-8107DA661E50}"/>
              </a:ext>
            </a:extLst>
          </p:cNvPr>
          <p:cNvSpPr txBox="1">
            <a:spLocks/>
          </p:cNvSpPr>
          <p:nvPr>
            <p:custDataLst>
              <p:tags r:id="rId7"/>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25</a:t>
            </a:fld>
            <a:endParaRPr lang="fr-CA" sz="2000" b="1">
              <a:solidFill>
                <a:srgbClr val="2D2E83"/>
              </a:solidFill>
            </a:endParaRPr>
          </a:p>
        </p:txBody>
      </p:sp>
    </p:spTree>
    <p:extLst>
      <p:ext uri="{BB962C8B-B14F-4D97-AF65-F5344CB8AC3E}">
        <p14:creationId xmlns:p14="http://schemas.microsoft.com/office/powerpoint/2010/main" val="3960146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7D4121-A20E-755A-6694-9CE6FEC566CC}"/>
              </a:ext>
            </a:extLst>
          </p:cNvPr>
          <p:cNvSpPr>
            <a:spLocks noGrp="1"/>
          </p:cNvSpPr>
          <p:nvPr>
            <p:ph type="title"/>
            <p:custDataLst>
              <p:tags r:id="rId1"/>
            </p:custDataLst>
          </p:nvPr>
        </p:nvSpPr>
        <p:spPr>
          <a:xfrm>
            <a:off x="349103" y="239561"/>
            <a:ext cx="10515600" cy="412955"/>
          </a:xfrm>
        </p:spPr>
        <p:txBody>
          <a:bodyPr>
            <a:normAutofit fontScale="90000"/>
          </a:bodyPr>
          <a:lstStyle/>
          <a:p>
            <a:pPr algn="ctr"/>
            <a:r>
              <a:rPr lang="fr-CA" dirty="0"/>
              <a:t>Résultats de la simulation</a:t>
            </a:r>
          </a:p>
        </p:txBody>
      </p:sp>
      <p:sp>
        <p:nvSpPr>
          <p:cNvPr id="7" name="Rectangle 6">
            <a:extLst>
              <a:ext uri="{FF2B5EF4-FFF2-40B4-BE49-F238E27FC236}">
                <a16:creationId xmlns:a16="http://schemas.microsoft.com/office/drawing/2014/main" id="{F0EFD40F-F28D-EE5C-A149-967DA2B92CEB}"/>
              </a:ext>
            </a:extLst>
          </p:cNvPr>
          <p:cNvSpPr/>
          <p:nvPr>
            <p:custDataLst>
              <p:tags r:id="rId2"/>
            </p:custDataLst>
          </p:nvPr>
        </p:nvSpPr>
        <p:spPr>
          <a:xfrm>
            <a:off x="10146128" y="2655847"/>
            <a:ext cx="949617" cy="1790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050" dirty="0">
                <a:solidFill>
                  <a:schemeClr val="tx1"/>
                </a:solidFill>
              </a:rPr>
              <a:t>Transition 0 $ </a:t>
            </a:r>
          </a:p>
        </p:txBody>
      </p:sp>
      <p:pic>
        <p:nvPicPr>
          <p:cNvPr id="5" name="Image 4">
            <a:extLst>
              <a:ext uri="{FF2B5EF4-FFF2-40B4-BE49-F238E27FC236}">
                <a16:creationId xmlns:a16="http://schemas.microsoft.com/office/drawing/2014/main" id="{F2B56449-EFE3-82D9-8ACF-DF6A3A8A3D64}"/>
              </a:ext>
            </a:extLst>
          </p:cNvPr>
          <p:cNvPicPr>
            <a:picLocks noChangeAspect="1"/>
          </p:cNvPicPr>
          <p:nvPr>
            <p:custDataLst>
              <p:tags r:id="rId3"/>
            </p:custDataLst>
          </p:nvPr>
        </p:nvPicPr>
        <p:blipFill>
          <a:blip r:embed="rId8"/>
          <a:stretch>
            <a:fillRect/>
          </a:stretch>
        </p:blipFill>
        <p:spPr>
          <a:xfrm>
            <a:off x="289209" y="604686"/>
            <a:ext cx="9939223" cy="5796114"/>
          </a:xfrm>
          <a:prstGeom prst="rect">
            <a:avLst/>
          </a:prstGeom>
        </p:spPr>
      </p:pic>
      <p:sp>
        <p:nvSpPr>
          <p:cNvPr id="6" name="Espace réservé du numéro de diapositive 3">
            <a:extLst>
              <a:ext uri="{FF2B5EF4-FFF2-40B4-BE49-F238E27FC236}">
                <a16:creationId xmlns:a16="http://schemas.microsoft.com/office/drawing/2014/main" id="{B1B01480-2EBB-445C-91CD-E3455C57CFD0}"/>
              </a:ext>
            </a:extLst>
          </p:cNvPr>
          <p:cNvSpPr txBox="1">
            <a:spLocks/>
          </p:cNvSpPr>
          <p:nvPr>
            <p:custDataLst>
              <p:tags r:id="rId4"/>
            </p:custDataLst>
          </p:nvPr>
        </p:nvSpPr>
        <p:spPr>
          <a:xfrm>
            <a:off x="3099329" y="649287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26</a:t>
            </a:fld>
            <a:endParaRPr lang="fr-CA" sz="2000" b="1" dirty="0">
              <a:solidFill>
                <a:srgbClr val="2D2E83"/>
              </a:solidFill>
            </a:endParaRPr>
          </a:p>
        </p:txBody>
      </p:sp>
      <p:sp>
        <p:nvSpPr>
          <p:cNvPr id="8" name="Espace réservé du numéro de diapositive 3">
            <a:extLst>
              <a:ext uri="{FF2B5EF4-FFF2-40B4-BE49-F238E27FC236}">
                <a16:creationId xmlns:a16="http://schemas.microsoft.com/office/drawing/2014/main" id="{CDB06A21-7B4B-45A8-A6D5-5C6CFA234A96}"/>
              </a:ext>
            </a:extLst>
          </p:cNvPr>
          <p:cNvSpPr txBox="1">
            <a:spLocks/>
          </p:cNvSpPr>
          <p:nvPr>
            <p:custDataLst>
              <p:tags r:id="rId5"/>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26</a:t>
            </a:fld>
            <a:endParaRPr lang="fr-CA" sz="2000" b="1" dirty="0">
              <a:solidFill>
                <a:srgbClr val="2D2E83"/>
              </a:solidFill>
            </a:endParaRPr>
          </a:p>
        </p:txBody>
      </p:sp>
    </p:spTree>
    <p:extLst>
      <p:ext uri="{BB962C8B-B14F-4D97-AF65-F5344CB8AC3E}">
        <p14:creationId xmlns:p14="http://schemas.microsoft.com/office/powerpoint/2010/main" val="2137977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F5D6E3E-1CCB-2BE8-8AC0-95ACDAF1E3B1}"/>
              </a:ext>
            </a:extLst>
          </p:cNvPr>
          <p:cNvSpPr>
            <a:spLocks noGrp="1"/>
          </p:cNvSpPr>
          <p:nvPr>
            <p:ph type="title"/>
            <p:custDataLst>
              <p:tags r:id="rId1"/>
            </p:custDataLst>
          </p:nvPr>
        </p:nvSpPr>
        <p:spPr>
          <a:xfrm>
            <a:off x="627136" y="-75641"/>
            <a:ext cx="10048542" cy="1002890"/>
          </a:xfrm>
        </p:spPr>
        <p:txBody>
          <a:bodyPr>
            <a:normAutofit/>
          </a:bodyPr>
          <a:lstStyle/>
          <a:p>
            <a:r>
              <a:rPr lang="fr-CA" dirty="0">
                <a:solidFill>
                  <a:schemeClr val="tx1"/>
                </a:solidFill>
              </a:rPr>
              <a:t>Paramètres d’analyse du modèle : </a:t>
            </a:r>
            <a:br>
              <a:rPr lang="fr-CA" dirty="0">
                <a:solidFill>
                  <a:schemeClr val="tx1"/>
                </a:solidFill>
              </a:rPr>
            </a:br>
            <a:r>
              <a:rPr lang="fr-CA" dirty="0">
                <a:solidFill>
                  <a:schemeClr val="tx1"/>
                </a:solidFill>
              </a:rPr>
              <a:t>le taux d’occupation et le coût de la main-d’œuvre</a:t>
            </a:r>
          </a:p>
        </p:txBody>
      </p:sp>
      <p:sp>
        <p:nvSpPr>
          <p:cNvPr id="3" name="Espace réservé du numéro de diapositive 2">
            <a:extLst>
              <a:ext uri="{FF2B5EF4-FFF2-40B4-BE49-F238E27FC236}">
                <a16:creationId xmlns:a16="http://schemas.microsoft.com/office/drawing/2014/main" id="{241BD9A4-5237-DADD-DEC2-BAF60BD5E270}"/>
              </a:ext>
            </a:extLst>
          </p:cNvPr>
          <p:cNvSpPr>
            <a:spLocks noGrp="1"/>
          </p:cNvSpPr>
          <p:nvPr>
            <p:ph type="sldNum" sz="quarter" idx="4294967295"/>
            <p:custDataLst>
              <p:tags r:id="rId2"/>
            </p:custDataLst>
          </p:nvPr>
        </p:nvSpPr>
        <p:spPr>
          <a:xfrm>
            <a:off x="0" y="0"/>
            <a:ext cx="0" cy="0"/>
          </a:xfrm>
        </p:spPr>
        <p:txBody>
          <a:bodyPr/>
          <a:lstStyle/>
          <a:p>
            <a:pPr>
              <a:defRPr/>
            </a:pPr>
            <a:endParaRPr lang="fr-FR" sz="3200" b="1" dirty="0">
              <a:ea typeface="+mj-ea"/>
              <a:cs typeface="+mj-cs"/>
            </a:endParaRPr>
          </a:p>
        </p:txBody>
      </p:sp>
      <p:sp>
        <p:nvSpPr>
          <p:cNvPr id="12" name="ZoneTexte 11">
            <a:extLst>
              <a:ext uri="{FF2B5EF4-FFF2-40B4-BE49-F238E27FC236}">
                <a16:creationId xmlns:a16="http://schemas.microsoft.com/office/drawing/2014/main" id="{48C639C0-D944-82AC-D754-C134F8AACD47}"/>
              </a:ext>
            </a:extLst>
          </p:cNvPr>
          <p:cNvSpPr txBox="1"/>
          <p:nvPr>
            <p:custDataLst>
              <p:tags r:id="rId3"/>
            </p:custDataLst>
          </p:nvPr>
        </p:nvSpPr>
        <p:spPr>
          <a:xfrm>
            <a:off x="5943600" y="6242030"/>
            <a:ext cx="1303860" cy="553998"/>
          </a:xfrm>
          <a:prstGeom prst="rect">
            <a:avLst/>
          </a:prstGeom>
          <a:solidFill>
            <a:schemeClr val="bg1"/>
          </a:solidFill>
          <a:ln>
            <a:solidFill>
              <a:schemeClr val="accent1"/>
            </a:solidFill>
          </a:ln>
        </p:spPr>
        <p:txBody>
          <a:bodyPr wrap="square" rtlCol="0">
            <a:spAutoFit/>
          </a:bodyPr>
          <a:lstStyle/>
          <a:p>
            <a:pPr algn="ctr"/>
            <a:r>
              <a:rPr lang="fr-CA" sz="1000" dirty="0"/>
              <a:t>Les niveaux de taux d’occupation coûtent cher</a:t>
            </a:r>
          </a:p>
        </p:txBody>
      </p:sp>
      <p:pic>
        <p:nvPicPr>
          <p:cNvPr id="5" name="Image 4">
            <a:extLst>
              <a:ext uri="{FF2B5EF4-FFF2-40B4-BE49-F238E27FC236}">
                <a16:creationId xmlns:a16="http://schemas.microsoft.com/office/drawing/2014/main" id="{2435FEB8-C8F2-C8E2-B279-042C88D290BD}"/>
              </a:ext>
            </a:extLst>
          </p:cNvPr>
          <p:cNvPicPr>
            <a:picLocks noChangeAspect="1"/>
          </p:cNvPicPr>
          <p:nvPr>
            <p:custDataLst>
              <p:tags r:id="rId4"/>
            </p:custDataLst>
          </p:nvPr>
        </p:nvPicPr>
        <p:blipFill>
          <a:blip r:embed="rId10"/>
          <a:stretch>
            <a:fillRect/>
          </a:stretch>
        </p:blipFill>
        <p:spPr>
          <a:xfrm>
            <a:off x="1042920" y="927249"/>
            <a:ext cx="8828524" cy="4971496"/>
          </a:xfrm>
          <a:prstGeom prst="rect">
            <a:avLst/>
          </a:prstGeom>
        </p:spPr>
      </p:pic>
      <p:sp>
        <p:nvSpPr>
          <p:cNvPr id="11" name="ZoneTexte 10">
            <a:extLst>
              <a:ext uri="{FF2B5EF4-FFF2-40B4-BE49-F238E27FC236}">
                <a16:creationId xmlns:a16="http://schemas.microsoft.com/office/drawing/2014/main" id="{6B180862-1A44-A608-86BC-F2EBECD0EA71}"/>
              </a:ext>
            </a:extLst>
          </p:cNvPr>
          <p:cNvSpPr txBox="1"/>
          <p:nvPr>
            <p:custDataLst>
              <p:tags r:id="rId5"/>
            </p:custDataLst>
          </p:nvPr>
        </p:nvSpPr>
        <p:spPr>
          <a:xfrm>
            <a:off x="7879794" y="6192335"/>
            <a:ext cx="1880894" cy="553998"/>
          </a:xfrm>
          <a:prstGeom prst="rect">
            <a:avLst/>
          </a:prstGeom>
          <a:solidFill>
            <a:schemeClr val="bg1"/>
          </a:solidFill>
          <a:ln>
            <a:solidFill>
              <a:schemeClr val="tx1"/>
            </a:solidFill>
          </a:ln>
        </p:spPr>
        <p:txBody>
          <a:bodyPr wrap="square" lIns="91440" tIns="45720" rIns="91440" bIns="45720" rtlCol="0" anchor="t">
            <a:spAutoFit/>
          </a:bodyPr>
          <a:lstStyle/>
          <a:p>
            <a:pPr algn="ctr"/>
            <a:r>
              <a:rPr lang="fr-CA" sz="1000"/>
              <a:t>Le minimum de cas par installation a un impact important </a:t>
            </a:r>
          </a:p>
        </p:txBody>
      </p:sp>
      <p:cxnSp>
        <p:nvCxnSpPr>
          <p:cNvPr id="13" name="Connecteur droit avec flèche 12">
            <a:extLst>
              <a:ext uri="{FF2B5EF4-FFF2-40B4-BE49-F238E27FC236}">
                <a16:creationId xmlns:a16="http://schemas.microsoft.com/office/drawing/2014/main" id="{F8EB7E7E-6A6F-1664-8CAE-800B774C0E2E}"/>
              </a:ext>
            </a:extLst>
          </p:cNvPr>
          <p:cNvCxnSpPr>
            <a:cxnSpLocks/>
            <a:stCxn id="11" idx="0"/>
          </p:cNvCxnSpPr>
          <p:nvPr>
            <p:custDataLst>
              <p:tags r:id="rId6"/>
            </p:custDataLst>
          </p:nvPr>
        </p:nvCxnSpPr>
        <p:spPr>
          <a:xfrm flipH="1" flipV="1">
            <a:off x="8418443" y="5819423"/>
            <a:ext cx="401798" cy="3729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1F673ECD-E144-DA28-E295-EBD536C5A653}"/>
              </a:ext>
            </a:extLst>
          </p:cNvPr>
          <p:cNvCxnSpPr>
            <a:cxnSpLocks/>
          </p:cNvCxnSpPr>
          <p:nvPr>
            <p:custDataLst>
              <p:tags r:id="rId7"/>
            </p:custDataLst>
          </p:nvPr>
        </p:nvCxnSpPr>
        <p:spPr>
          <a:xfrm flipV="1">
            <a:off x="6734819" y="5930751"/>
            <a:ext cx="340741" cy="307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Espace réservé du numéro de diapositive 3">
            <a:extLst>
              <a:ext uri="{FF2B5EF4-FFF2-40B4-BE49-F238E27FC236}">
                <a16:creationId xmlns:a16="http://schemas.microsoft.com/office/drawing/2014/main" id="{731670B6-18E2-4C02-BCF6-07A87E4C870E}"/>
              </a:ext>
            </a:extLst>
          </p:cNvPr>
          <p:cNvSpPr txBox="1">
            <a:spLocks/>
          </p:cNvSpPr>
          <p:nvPr>
            <p:custDataLst>
              <p:tags r:id="rId8"/>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27</a:t>
            </a:fld>
            <a:endParaRPr lang="fr-CA" sz="2000" b="1" dirty="0">
              <a:solidFill>
                <a:srgbClr val="2D2E83"/>
              </a:solidFill>
            </a:endParaRPr>
          </a:p>
        </p:txBody>
      </p:sp>
    </p:spTree>
    <p:extLst>
      <p:ext uri="{BB962C8B-B14F-4D97-AF65-F5344CB8AC3E}">
        <p14:creationId xmlns:p14="http://schemas.microsoft.com/office/powerpoint/2010/main" val="34468486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F5D6E3E-1CCB-2BE8-8AC0-95ACDAF1E3B1}"/>
              </a:ext>
            </a:extLst>
          </p:cNvPr>
          <p:cNvSpPr>
            <a:spLocks noGrp="1"/>
          </p:cNvSpPr>
          <p:nvPr>
            <p:ph type="title"/>
            <p:custDataLst>
              <p:tags r:id="rId1"/>
            </p:custDataLst>
          </p:nvPr>
        </p:nvSpPr>
        <p:spPr>
          <a:xfrm>
            <a:off x="595239" y="287581"/>
            <a:ext cx="10048542" cy="1002890"/>
          </a:xfrm>
        </p:spPr>
        <p:txBody>
          <a:bodyPr/>
          <a:lstStyle/>
          <a:p>
            <a:r>
              <a:rPr lang="fr-CA" dirty="0">
                <a:solidFill>
                  <a:schemeClr val="tx1"/>
                </a:solidFill>
              </a:rPr>
              <a:t>Paramètres d’analyse du modèle : DMS et gravité</a:t>
            </a:r>
            <a:br>
              <a:rPr lang="fr-CA" dirty="0"/>
            </a:br>
            <a:endParaRPr lang="fr-CA" dirty="0"/>
          </a:p>
        </p:txBody>
      </p:sp>
      <p:sp>
        <p:nvSpPr>
          <p:cNvPr id="3" name="Espace réservé du numéro de diapositive 2">
            <a:extLst>
              <a:ext uri="{FF2B5EF4-FFF2-40B4-BE49-F238E27FC236}">
                <a16:creationId xmlns:a16="http://schemas.microsoft.com/office/drawing/2014/main" id="{241BD9A4-5237-DADD-DEC2-BAF60BD5E270}"/>
              </a:ext>
            </a:extLst>
          </p:cNvPr>
          <p:cNvSpPr>
            <a:spLocks noGrp="1"/>
          </p:cNvSpPr>
          <p:nvPr>
            <p:ph type="sldNum" sz="quarter" idx="4294967295"/>
            <p:custDataLst>
              <p:tags r:id="rId2"/>
            </p:custDataLst>
          </p:nvPr>
        </p:nvSpPr>
        <p:spPr>
          <a:xfrm>
            <a:off x="0" y="0"/>
            <a:ext cx="0" cy="0"/>
          </a:xfrm>
        </p:spPr>
        <p:txBody>
          <a:bodyPr/>
          <a:lstStyle/>
          <a:p>
            <a:pPr>
              <a:defRPr/>
            </a:pPr>
            <a:endParaRPr lang="fr-FR" dirty="0"/>
          </a:p>
        </p:txBody>
      </p:sp>
      <p:pic>
        <p:nvPicPr>
          <p:cNvPr id="6" name="Image 5">
            <a:extLst>
              <a:ext uri="{FF2B5EF4-FFF2-40B4-BE49-F238E27FC236}">
                <a16:creationId xmlns:a16="http://schemas.microsoft.com/office/drawing/2014/main" id="{359B3B94-9264-4DF2-B6B7-BB22A5B58AEE}"/>
              </a:ext>
            </a:extLst>
          </p:cNvPr>
          <p:cNvPicPr>
            <a:picLocks noChangeAspect="1"/>
          </p:cNvPicPr>
          <p:nvPr>
            <p:custDataLst>
              <p:tags r:id="rId3"/>
            </p:custDataLst>
          </p:nvPr>
        </p:nvPicPr>
        <p:blipFill>
          <a:blip r:embed="rId6"/>
          <a:stretch>
            <a:fillRect/>
          </a:stretch>
        </p:blipFill>
        <p:spPr>
          <a:xfrm>
            <a:off x="1219958" y="836667"/>
            <a:ext cx="8799104" cy="5733752"/>
          </a:xfrm>
          <a:prstGeom prst="rect">
            <a:avLst/>
          </a:prstGeom>
        </p:spPr>
      </p:pic>
      <p:sp>
        <p:nvSpPr>
          <p:cNvPr id="5" name="Espace réservé du numéro de diapositive 3">
            <a:extLst>
              <a:ext uri="{FF2B5EF4-FFF2-40B4-BE49-F238E27FC236}">
                <a16:creationId xmlns:a16="http://schemas.microsoft.com/office/drawing/2014/main" id="{39C81088-7FBD-4EDC-867D-9AB16A7FADC5}"/>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28</a:t>
            </a:fld>
            <a:endParaRPr lang="fr-CA" sz="2000" b="1" dirty="0">
              <a:solidFill>
                <a:srgbClr val="2D2E83"/>
              </a:solidFill>
            </a:endParaRPr>
          </a:p>
        </p:txBody>
      </p:sp>
    </p:spTree>
    <p:extLst>
      <p:ext uri="{BB962C8B-B14F-4D97-AF65-F5344CB8AC3E}">
        <p14:creationId xmlns:p14="http://schemas.microsoft.com/office/powerpoint/2010/main" val="1402155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0638EB9B-AE3D-C095-0A53-095E9A2CE5A7}"/>
              </a:ext>
            </a:extLst>
          </p:cNvPr>
          <p:cNvPicPr>
            <a:picLocks noChangeAspect="1"/>
          </p:cNvPicPr>
          <p:nvPr>
            <p:custDataLst>
              <p:tags r:id="rId1"/>
            </p:custDataLst>
          </p:nvPr>
        </p:nvPicPr>
        <p:blipFill>
          <a:blip r:embed="rId5"/>
          <a:stretch>
            <a:fillRect/>
          </a:stretch>
        </p:blipFill>
        <p:spPr>
          <a:xfrm>
            <a:off x="839942" y="930530"/>
            <a:ext cx="9435790" cy="5302318"/>
          </a:xfrm>
          <a:prstGeom prst="rect">
            <a:avLst/>
          </a:prstGeom>
        </p:spPr>
      </p:pic>
      <p:sp>
        <p:nvSpPr>
          <p:cNvPr id="2" name="Titre 1">
            <a:extLst>
              <a:ext uri="{FF2B5EF4-FFF2-40B4-BE49-F238E27FC236}">
                <a16:creationId xmlns:a16="http://schemas.microsoft.com/office/drawing/2014/main" id="{EFA82FD1-955A-758B-E8AB-E50CC0F5C667}"/>
              </a:ext>
            </a:extLst>
          </p:cNvPr>
          <p:cNvSpPr>
            <a:spLocks noGrp="1"/>
          </p:cNvSpPr>
          <p:nvPr>
            <p:ph type="title"/>
            <p:custDataLst>
              <p:tags r:id="rId2"/>
            </p:custDataLst>
          </p:nvPr>
        </p:nvSpPr>
        <p:spPr>
          <a:xfrm>
            <a:off x="1003230" y="374298"/>
            <a:ext cx="10515600" cy="550607"/>
          </a:xfrm>
        </p:spPr>
        <p:txBody>
          <a:bodyPr>
            <a:normAutofit fontScale="90000"/>
          </a:bodyPr>
          <a:lstStyle/>
          <a:p>
            <a:r>
              <a:rPr lang="fr-CA" dirty="0"/>
              <a:t>Les potentiels d’amélioration</a:t>
            </a:r>
          </a:p>
        </p:txBody>
      </p:sp>
      <p:sp>
        <p:nvSpPr>
          <p:cNvPr id="4" name="Espace réservé du numéro de diapositive 3">
            <a:extLst>
              <a:ext uri="{FF2B5EF4-FFF2-40B4-BE49-F238E27FC236}">
                <a16:creationId xmlns:a16="http://schemas.microsoft.com/office/drawing/2014/main" id="{A707EC6C-B1DE-4C49-87F3-0BD37E257676}"/>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29</a:t>
            </a:fld>
            <a:endParaRPr lang="fr-CA" sz="2000" b="1" dirty="0">
              <a:solidFill>
                <a:srgbClr val="2D2E83"/>
              </a:solidFill>
            </a:endParaRPr>
          </a:p>
        </p:txBody>
      </p:sp>
    </p:spTree>
    <p:extLst>
      <p:ext uri="{BB962C8B-B14F-4D97-AF65-F5344CB8AC3E}">
        <p14:creationId xmlns:p14="http://schemas.microsoft.com/office/powerpoint/2010/main" val="67220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838200" y="700024"/>
            <a:ext cx="10515600" cy="550605"/>
          </a:xfrm>
        </p:spPr>
        <p:txBody>
          <a:bodyPr>
            <a:normAutofit fontScale="90000"/>
          </a:bodyPr>
          <a:lstStyle/>
          <a:p>
            <a:pPr marL="452438" indent="-452438"/>
            <a:r>
              <a:rPr lang="fr-CA" cap="small" dirty="0"/>
              <a:t>Gains déjà réalisés au cours des 5 dernières années </a:t>
            </a:r>
            <a:br>
              <a:rPr lang="fr-CA" cap="small" dirty="0"/>
            </a:br>
            <a:r>
              <a:rPr lang="fr-CA" cap="small" dirty="0"/>
              <a:t>grâce au financement axé sur les patients</a:t>
            </a:r>
            <a:endParaRPr lang="fr-CA" dirty="0"/>
          </a:p>
        </p:txBody>
      </p:sp>
      <p:sp>
        <p:nvSpPr>
          <p:cNvPr id="6" name="ZoneTexte 5">
            <a:extLst>
              <a:ext uri="{FF2B5EF4-FFF2-40B4-BE49-F238E27FC236}">
                <a16:creationId xmlns:a16="http://schemas.microsoft.com/office/drawing/2014/main" id="{67D84D2B-2DB8-448A-BDA4-8B59D6D4EC74}"/>
              </a:ext>
            </a:extLst>
          </p:cNvPr>
          <p:cNvSpPr txBox="1"/>
          <p:nvPr>
            <p:custDataLst>
              <p:tags r:id="rId2"/>
            </p:custDataLst>
          </p:nvPr>
        </p:nvSpPr>
        <p:spPr>
          <a:xfrm>
            <a:off x="584556" y="1449977"/>
            <a:ext cx="10991145" cy="4478149"/>
          </a:xfrm>
          <a:prstGeom prst="rect">
            <a:avLst/>
          </a:prstGeom>
          <a:noFill/>
        </p:spPr>
        <p:txBody>
          <a:bodyPr wrap="square">
            <a:spAutoFit/>
          </a:bodyPr>
          <a:lstStyle/>
          <a:p>
            <a:pPr marL="285750" indent="-285750" defTabSz="914400">
              <a:spcAft>
                <a:spcPts val="1200"/>
              </a:spcAft>
              <a:buFont typeface="Wingdings" panose="05000000000000000000" pitchFamily="2" charset="2"/>
              <a:buChar char="Ø"/>
            </a:pPr>
            <a:r>
              <a:rPr lang="fr-CA"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Coloscopies/ endoscopies digestives </a:t>
            </a:r>
            <a:r>
              <a:rPr lang="fr-CA" dirty="0">
                <a:latin typeface="Arial" panose="020B0604020202020204" pitchFamily="34" charset="0"/>
                <a:cs typeface="Arial" panose="020B0604020202020204" pitchFamily="34" charset="0"/>
              </a:rPr>
              <a:t>- Déploiement à partir de 2018-2019 : </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des volumes d’examens de + 18 % </a:t>
            </a:r>
            <a:r>
              <a:rPr lang="fr-CA" sz="1700" dirty="0">
                <a:latin typeface="Calibri" panose="020F0502020204030204" pitchFamily="34" charset="0"/>
                <a:cs typeface="Calibri" panose="020F0502020204030204" pitchFamily="34" charset="0"/>
              </a:rPr>
              <a:t>entre 2016‑2017 à 2018‑2019 ;</a:t>
            </a:r>
            <a:r>
              <a:rPr lang="fr-CA" sz="1700" b="1" dirty="0">
                <a:latin typeface="Calibri" panose="020F0502020204030204" pitchFamily="34" charset="0"/>
                <a:cs typeface="Calibri" panose="020F0502020204030204" pitchFamily="34" charset="0"/>
              </a:rPr>
              <a:t> </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des cas en attente hors délai de - 31 %</a:t>
            </a:r>
            <a:r>
              <a:rPr lang="fr-CA" sz="1700" dirty="0">
                <a:latin typeface="Calibri" panose="020F0502020204030204" pitchFamily="34" charset="0"/>
                <a:cs typeface="Calibri" panose="020F0502020204030204" pitchFamily="34" charset="0"/>
              </a:rPr>
              <a:t> ;</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de + 14 % de la productivité, </a:t>
            </a:r>
            <a:r>
              <a:rPr lang="fr-CA" sz="1700" dirty="0">
                <a:latin typeface="Calibri" panose="020F0502020204030204" pitchFamily="34" charset="0"/>
                <a:cs typeface="Calibri" panose="020F0502020204030204" pitchFamily="34" charset="0"/>
              </a:rPr>
              <a:t>de 11,3 à 12,9 endoscopies digestives par salle et par jour.</a:t>
            </a:r>
          </a:p>
          <a:p>
            <a:pPr marL="285750" indent="-285750" defTabSz="914400">
              <a:spcAft>
                <a:spcPts val="600"/>
              </a:spcAft>
              <a:buFont typeface="Wingdings" panose="05000000000000000000" pitchFamily="2" charset="2"/>
              <a:buChar char="ü"/>
            </a:pPr>
            <a:endParaRPr lang="fr-CA" sz="1800" dirty="0">
              <a:effectLst/>
              <a:latin typeface="Arial" panose="020B0604020202020204" pitchFamily="34" charset="0"/>
            </a:endParaRPr>
          </a:p>
          <a:p>
            <a:pPr marL="285750" indent="-285750" defTabSz="914400">
              <a:spcAft>
                <a:spcPts val="1200"/>
              </a:spcAft>
              <a:buFont typeface="Wingdings" panose="05000000000000000000" pitchFamily="2" charset="2"/>
              <a:buChar char="Ø"/>
            </a:pPr>
            <a:r>
              <a:rPr lang="fr-CA"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Imagerie médicale </a:t>
            </a:r>
            <a:r>
              <a:rPr lang="fr-CA" dirty="0">
                <a:latin typeface="Arial" panose="020B0604020202020204" pitchFamily="34" charset="0"/>
                <a:cs typeface="Arial" panose="020B0604020202020204" pitchFamily="34" charset="0"/>
              </a:rPr>
              <a:t>– FAP partiel à partir de 2016-2017 pour les examens en tomodensitométrie (TDM) et en imagerie par résonance magnétique (IRM) (FAP au-delà du volume de 2015‑2016), et </a:t>
            </a:r>
            <a:r>
              <a:rPr lang="fr-CA"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extension à partir de 2019-2020</a:t>
            </a:r>
            <a:r>
              <a:rPr lang="fr-CA" dirty="0">
                <a:latin typeface="Arial" panose="020B0604020202020204" pitchFamily="34" charset="0"/>
                <a:cs typeface="Arial" panose="020B0604020202020204" pitchFamily="34" charset="0"/>
              </a:rPr>
              <a:t> à radiologie générale, l’ultrasonographie, la mammographie, la résonance magnétique, la lithotripsie et la médecine nucléaire :</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volumes de procédures d’unité techniques en IRM de  + 22 % </a:t>
            </a:r>
            <a:r>
              <a:rPr lang="fr-CA" sz="1700" dirty="0">
                <a:latin typeface="Calibri" panose="020F0502020204030204" pitchFamily="34" charset="0"/>
                <a:cs typeface="Calibri" panose="020F0502020204030204" pitchFamily="34" charset="0"/>
              </a:rPr>
              <a:t>en 2018-2019 vs 2015-2016 ;</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des coûts de – 4 % en IRM</a:t>
            </a:r>
          </a:p>
          <a:p>
            <a:pPr marL="628650" indent="-285750" fontAlgn="ctr">
              <a:spcAft>
                <a:spcPts val="1200"/>
              </a:spcAft>
              <a:buFont typeface="Wingdings" panose="05000000000000000000" pitchFamily="2" charset="2"/>
              <a:buChar char="ü"/>
            </a:pP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2021-2022 : </a:t>
            </a:r>
            <a:r>
              <a:rPr lang="fr-CA" sz="1700" dirty="0">
                <a:latin typeface="Calibri" panose="020F0502020204030204" pitchFamily="34" charset="0"/>
                <a:cs typeface="Calibri" panose="020F0502020204030204" pitchFamily="34" charset="0"/>
              </a:rPr>
              <a:t>intégration de la </a:t>
            </a:r>
            <a:r>
              <a:rPr lang="fr-CA" sz="17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tomographie par émission de positons (TEP)</a:t>
            </a:r>
            <a:endParaRPr lang="fr-CA" b="1" dirty="0">
              <a:effectLst>
                <a:outerShdw blurRad="38100" dist="38100" dir="2700000" algn="tl">
                  <a:srgbClr val="000000">
                    <a:alpha val="43137"/>
                  </a:srgbClr>
                </a:outerShdw>
              </a:effectLst>
              <a:latin typeface="Arial" panose="020B0604020202020204" pitchFamily="34" charset="0"/>
            </a:endParaRPr>
          </a:p>
        </p:txBody>
      </p:sp>
      <p:sp>
        <p:nvSpPr>
          <p:cNvPr id="7" name="Espace réservé du numéro de diapositive 3">
            <a:extLst>
              <a:ext uri="{FF2B5EF4-FFF2-40B4-BE49-F238E27FC236}">
                <a16:creationId xmlns:a16="http://schemas.microsoft.com/office/drawing/2014/main" id="{0FBA3A9B-685A-431C-BF4E-CE28A6507C6B}"/>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a:t>
            </a:fld>
            <a:endParaRPr lang="fr-CA" sz="2000" b="1" dirty="0">
              <a:solidFill>
                <a:srgbClr val="2D2E83"/>
              </a:solidFill>
            </a:endParaRPr>
          </a:p>
        </p:txBody>
      </p:sp>
    </p:spTree>
    <p:extLst>
      <p:ext uri="{BB962C8B-B14F-4D97-AF65-F5344CB8AC3E}">
        <p14:creationId xmlns:p14="http://schemas.microsoft.com/office/powerpoint/2010/main" val="9620069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F5D6E3E-1CCB-2BE8-8AC0-95ACDAF1E3B1}"/>
              </a:ext>
            </a:extLst>
          </p:cNvPr>
          <p:cNvSpPr>
            <a:spLocks noGrp="1"/>
          </p:cNvSpPr>
          <p:nvPr>
            <p:ph type="title"/>
            <p:custDataLst>
              <p:tags r:id="rId1"/>
            </p:custDataLst>
          </p:nvPr>
        </p:nvSpPr>
        <p:spPr>
          <a:xfrm>
            <a:off x="384668" y="305227"/>
            <a:ext cx="9156897" cy="1002890"/>
          </a:xfrm>
        </p:spPr>
        <p:txBody>
          <a:bodyPr>
            <a:noAutofit/>
          </a:bodyPr>
          <a:lstStyle/>
          <a:p>
            <a:r>
              <a:rPr lang="fr-CA" sz="4200" dirty="0">
                <a:solidFill>
                  <a:schemeClr val="tx1"/>
                </a:solidFill>
              </a:rPr>
              <a:t>Prochaines étapes : pistes de réflexion et de travail pour l’année de transition </a:t>
            </a:r>
          </a:p>
        </p:txBody>
      </p:sp>
      <p:sp>
        <p:nvSpPr>
          <p:cNvPr id="3" name="Espace réservé du numéro de diapositive 2">
            <a:extLst>
              <a:ext uri="{FF2B5EF4-FFF2-40B4-BE49-F238E27FC236}">
                <a16:creationId xmlns:a16="http://schemas.microsoft.com/office/drawing/2014/main" id="{241BD9A4-5237-DADD-DEC2-BAF60BD5E270}"/>
              </a:ext>
            </a:extLst>
          </p:cNvPr>
          <p:cNvSpPr>
            <a:spLocks noGrp="1"/>
          </p:cNvSpPr>
          <p:nvPr>
            <p:ph type="sldNum" sz="quarter" idx="4294967295"/>
            <p:custDataLst>
              <p:tags r:id="rId2"/>
            </p:custDataLst>
          </p:nvPr>
        </p:nvSpPr>
        <p:spPr>
          <a:xfrm>
            <a:off x="0" y="0"/>
            <a:ext cx="0" cy="0"/>
          </a:xfrm>
        </p:spPr>
        <p:txBody>
          <a:bodyPr/>
          <a:lstStyle/>
          <a:p>
            <a:pPr>
              <a:defRPr/>
            </a:pPr>
            <a:endParaRPr lang="fr-FR" dirty="0"/>
          </a:p>
        </p:txBody>
      </p:sp>
      <p:sp>
        <p:nvSpPr>
          <p:cNvPr id="7" name="Espace réservé du contenu 4">
            <a:extLst>
              <a:ext uri="{FF2B5EF4-FFF2-40B4-BE49-F238E27FC236}">
                <a16:creationId xmlns:a16="http://schemas.microsoft.com/office/drawing/2014/main" id="{B434275A-9CA0-4402-8A11-DC07FA8F1F8A}"/>
              </a:ext>
            </a:extLst>
          </p:cNvPr>
          <p:cNvSpPr>
            <a:spLocks noGrp="1"/>
          </p:cNvSpPr>
          <p:nvPr>
            <p:ph idx="1"/>
            <p:custDataLst>
              <p:tags r:id="rId3"/>
            </p:custDataLst>
          </p:nvPr>
        </p:nvSpPr>
        <p:spPr>
          <a:xfrm>
            <a:off x="1176400" y="2138974"/>
            <a:ext cx="9052121" cy="3303640"/>
          </a:xfrm>
        </p:spPr>
        <p:txBody>
          <a:bodyPr>
            <a:normAutofit/>
          </a:bodyPr>
          <a:lstStyle/>
          <a:p>
            <a:r>
              <a:rPr lang="fr-CA" b="1" dirty="0"/>
              <a:t>Bonifier le modèle avec des indicateurs cliniques;</a:t>
            </a:r>
          </a:p>
          <a:p>
            <a:r>
              <a:rPr lang="fr-CA" b="1" dirty="0"/>
              <a:t>Mieux comprendre le contexte des hôpitaux pédiatriques tertiaires; </a:t>
            </a:r>
          </a:p>
          <a:p>
            <a:r>
              <a:rPr lang="fr-CA" b="1" dirty="0"/>
              <a:t>Bonifier le modèle pour les établissements éloignés – avec des petits volumes; </a:t>
            </a:r>
          </a:p>
          <a:p>
            <a:r>
              <a:rPr lang="fr-CA" b="1" dirty="0"/>
              <a:t>Mieux comprendre l’impact de la défavorisation sur la gravité des cas, le coût et le financement. </a:t>
            </a:r>
          </a:p>
          <a:p>
            <a:endParaRPr lang="fr-CA" dirty="0"/>
          </a:p>
          <a:p>
            <a:pPr marL="0" indent="0">
              <a:buNone/>
            </a:pPr>
            <a:endParaRPr lang="fr-CA" dirty="0"/>
          </a:p>
        </p:txBody>
      </p:sp>
      <p:sp>
        <p:nvSpPr>
          <p:cNvPr id="8" name="Espace réservé du numéro de diapositive 3">
            <a:extLst>
              <a:ext uri="{FF2B5EF4-FFF2-40B4-BE49-F238E27FC236}">
                <a16:creationId xmlns:a16="http://schemas.microsoft.com/office/drawing/2014/main" id="{064D0948-6AFC-4488-8D90-E4AB3DE733D4}"/>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30</a:t>
            </a:fld>
            <a:endParaRPr lang="fr-CA" sz="2000" b="1" dirty="0">
              <a:solidFill>
                <a:srgbClr val="2D2E83"/>
              </a:solidFill>
            </a:endParaRPr>
          </a:p>
        </p:txBody>
      </p:sp>
    </p:spTree>
    <p:extLst>
      <p:ext uri="{BB962C8B-B14F-4D97-AF65-F5344CB8AC3E}">
        <p14:creationId xmlns:p14="http://schemas.microsoft.com/office/powerpoint/2010/main" val="3667864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AE976D-6E78-B5A8-3DE8-9C68E39C2665}"/>
              </a:ext>
            </a:extLst>
          </p:cNvPr>
          <p:cNvSpPr>
            <a:spLocks noGrp="1"/>
          </p:cNvSpPr>
          <p:nvPr>
            <p:ph type="title"/>
            <p:custDataLst>
              <p:tags r:id="rId1"/>
            </p:custDataLst>
          </p:nvPr>
        </p:nvSpPr>
        <p:spPr>
          <a:xfrm>
            <a:off x="755953" y="239561"/>
            <a:ext cx="10515600" cy="412955"/>
          </a:xfrm>
        </p:spPr>
        <p:txBody>
          <a:bodyPr>
            <a:normAutofit fontScale="90000"/>
          </a:bodyPr>
          <a:lstStyle/>
          <a:p>
            <a:pPr algn="ctr"/>
            <a:r>
              <a:rPr lang="fr-CA"/>
              <a:t>Exemple : la gravité et l’indice de défavorisation</a:t>
            </a:r>
          </a:p>
        </p:txBody>
      </p:sp>
      <p:pic>
        <p:nvPicPr>
          <p:cNvPr id="4" name="Image 3">
            <a:extLst>
              <a:ext uri="{FF2B5EF4-FFF2-40B4-BE49-F238E27FC236}">
                <a16:creationId xmlns:a16="http://schemas.microsoft.com/office/drawing/2014/main" id="{A9C9E8B7-83B3-22C3-3C66-C35F0D88B887}"/>
              </a:ext>
            </a:extLst>
          </p:cNvPr>
          <p:cNvPicPr>
            <a:picLocks noChangeAspect="1"/>
          </p:cNvPicPr>
          <p:nvPr>
            <p:custDataLst>
              <p:tags r:id="rId2"/>
            </p:custDataLst>
          </p:nvPr>
        </p:nvPicPr>
        <p:blipFill>
          <a:blip r:embed="rId5"/>
          <a:stretch>
            <a:fillRect/>
          </a:stretch>
        </p:blipFill>
        <p:spPr>
          <a:xfrm>
            <a:off x="437323" y="791812"/>
            <a:ext cx="11479694" cy="5651881"/>
          </a:xfrm>
          <a:prstGeom prst="rect">
            <a:avLst/>
          </a:prstGeom>
        </p:spPr>
      </p:pic>
      <p:sp>
        <p:nvSpPr>
          <p:cNvPr id="5" name="Espace réservé du numéro de diapositive 3">
            <a:extLst>
              <a:ext uri="{FF2B5EF4-FFF2-40B4-BE49-F238E27FC236}">
                <a16:creationId xmlns:a16="http://schemas.microsoft.com/office/drawing/2014/main" id="{394CD816-0A34-47DA-A035-981C282B1CE1}"/>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31</a:t>
            </a:fld>
            <a:endParaRPr lang="fr-CA" sz="2000" b="1" dirty="0">
              <a:solidFill>
                <a:srgbClr val="2D2E83"/>
              </a:solidFill>
            </a:endParaRPr>
          </a:p>
        </p:txBody>
      </p:sp>
    </p:spTree>
    <p:extLst>
      <p:ext uri="{BB962C8B-B14F-4D97-AF65-F5344CB8AC3E}">
        <p14:creationId xmlns:p14="http://schemas.microsoft.com/office/powerpoint/2010/main" val="2222744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03299DD-66D2-AFD0-A82D-0C6263719974}"/>
              </a:ext>
            </a:extLst>
          </p:cNvPr>
          <p:cNvSpPr>
            <a:spLocks noGrp="1"/>
          </p:cNvSpPr>
          <p:nvPr>
            <p:ph type="ctrTitle"/>
            <p:custDataLst>
              <p:tags r:id="rId1"/>
            </p:custDataLst>
          </p:nvPr>
        </p:nvSpPr>
        <p:spPr>
          <a:xfrm>
            <a:off x="1" y="1983125"/>
            <a:ext cx="12191999" cy="2035125"/>
          </a:xfrm>
        </p:spPr>
        <p:txBody>
          <a:bodyPr>
            <a:normAutofit fontScale="90000"/>
          </a:bodyPr>
          <a:lstStyle/>
          <a:p>
            <a:r>
              <a:rPr lang="fr-CA" b="1" dirty="0"/>
              <a:t>Modèle FAP </a:t>
            </a:r>
            <a:br>
              <a:rPr lang="fr-CA" b="1" dirty="0"/>
            </a:br>
            <a:r>
              <a:rPr lang="fr-CA" b="1" dirty="0"/>
              <a:t>– </a:t>
            </a:r>
            <a:br>
              <a:rPr lang="fr-CA" b="1" dirty="0"/>
            </a:br>
            <a:r>
              <a:rPr lang="fr-CA" b="1" dirty="0" err="1"/>
              <a:t>Hémodynamie</a:t>
            </a:r>
            <a:r>
              <a:rPr lang="fr-CA" b="1" dirty="0"/>
              <a:t> &amp; électrophysiologie interventionnelle</a:t>
            </a:r>
          </a:p>
        </p:txBody>
      </p:sp>
      <p:sp>
        <p:nvSpPr>
          <p:cNvPr id="6" name="Sous-titre 5">
            <a:extLst>
              <a:ext uri="{FF2B5EF4-FFF2-40B4-BE49-F238E27FC236}">
                <a16:creationId xmlns:a16="http://schemas.microsoft.com/office/drawing/2014/main" id="{0C0F1A18-2CA9-D4C7-2DA3-43CB366C5E77}"/>
              </a:ext>
            </a:extLst>
          </p:cNvPr>
          <p:cNvSpPr>
            <a:spLocks noGrp="1"/>
          </p:cNvSpPr>
          <p:nvPr>
            <p:ph type="subTitle" idx="1"/>
            <p:custDataLst>
              <p:tags r:id="rId2"/>
            </p:custDataLst>
          </p:nvPr>
        </p:nvSpPr>
        <p:spPr>
          <a:xfrm>
            <a:off x="2874202" y="4123617"/>
            <a:ext cx="6443594" cy="1655762"/>
          </a:xfrm>
        </p:spPr>
        <p:txBody>
          <a:bodyPr>
            <a:normAutofit/>
          </a:bodyPr>
          <a:lstStyle/>
          <a:p>
            <a:r>
              <a:rPr lang="fr-CA"/>
              <a:t>Synthèse du modèle</a:t>
            </a:r>
          </a:p>
        </p:txBody>
      </p:sp>
      <p:sp>
        <p:nvSpPr>
          <p:cNvPr id="7" name="Espace réservé du numéro de diapositive 1">
            <a:extLst>
              <a:ext uri="{FF2B5EF4-FFF2-40B4-BE49-F238E27FC236}">
                <a16:creationId xmlns:a16="http://schemas.microsoft.com/office/drawing/2014/main" id="{407BC3FF-FB35-4A63-8857-A21BC2514DDE}"/>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32</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3033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57E0FE-22D9-56B1-BF30-A9A0199586D4}"/>
              </a:ext>
            </a:extLst>
          </p:cNvPr>
          <p:cNvSpPr>
            <a:spLocks noGrp="1"/>
          </p:cNvSpPr>
          <p:nvPr>
            <p:ph type="title"/>
            <p:custDataLst>
              <p:tags r:id="rId1"/>
            </p:custDataLst>
          </p:nvPr>
        </p:nvSpPr>
        <p:spPr>
          <a:xfrm>
            <a:off x="838200" y="318339"/>
            <a:ext cx="10515600" cy="550605"/>
          </a:xfrm>
        </p:spPr>
        <p:txBody>
          <a:bodyPr>
            <a:normAutofit fontScale="90000"/>
          </a:bodyPr>
          <a:lstStyle/>
          <a:p>
            <a:r>
              <a:rPr lang="fr-CA" dirty="0"/>
              <a:t>Synthèse du modèle – HEI</a:t>
            </a:r>
          </a:p>
        </p:txBody>
      </p:sp>
      <p:pic>
        <p:nvPicPr>
          <p:cNvPr id="7" name="Image 6">
            <a:extLst>
              <a:ext uri="{FF2B5EF4-FFF2-40B4-BE49-F238E27FC236}">
                <a16:creationId xmlns:a16="http://schemas.microsoft.com/office/drawing/2014/main" id="{05A38EB8-A253-9C09-7276-784951ADA514}"/>
              </a:ext>
            </a:extLst>
          </p:cNvPr>
          <p:cNvPicPr>
            <a:picLocks noChangeAspect="1"/>
          </p:cNvPicPr>
          <p:nvPr>
            <p:custDataLst>
              <p:tags r:id="rId2"/>
            </p:custDataLst>
          </p:nvPr>
        </p:nvPicPr>
        <p:blipFill>
          <a:blip r:embed="rId6"/>
          <a:stretch>
            <a:fillRect/>
          </a:stretch>
        </p:blipFill>
        <p:spPr>
          <a:xfrm>
            <a:off x="2371797" y="782754"/>
            <a:ext cx="7765301" cy="5532321"/>
          </a:xfrm>
          <a:prstGeom prst="rect">
            <a:avLst/>
          </a:prstGeom>
        </p:spPr>
      </p:pic>
      <p:sp>
        <p:nvSpPr>
          <p:cNvPr id="5" name="Espace réservé du numéro de diapositive 3">
            <a:extLst>
              <a:ext uri="{FF2B5EF4-FFF2-40B4-BE49-F238E27FC236}">
                <a16:creationId xmlns:a16="http://schemas.microsoft.com/office/drawing/2014/main" id="{81B38098-52AA-4704-A443-82D3144FAC02}"/>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33</a:t>
            </a:fld>
            <a:endParaRPr lang="fr-CA" sz="2000" b="1" dirty="0">
              <a:solidFill>
                <a:srgbClr val="2D2E83"/>
              </a:solidFill>
            </a:endParaRPr>
          </a:p>
        </p:txBody>
      </p:sp>
    </p:spTree>
    <p:extLst>
      <p:ext uri="{BB962C8B-B14F-4D97-AF65-F5344CB8AC3E}">
        <p14:creationId xmlns:p14="http://schemas.microsoft.com/office/powerpoint/2010/main" val="1933244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57E0FE-22D9-56B1-BF30-A9A0199586D4}"/>
              </a:ext>
            </a:extLst>
          </p:cNvPr>
          <p:cNvSpPr>
            <a:spLocks noGrp="1"/>
          </p:cNvSpPr>
          <p:nvPr>
            <p:ph type="title"/>
            <p:custDataLst>
              <p:tags r:id="rId1"/>
            </p:custDataLst>
          </p:nvPr>
        </p:nvSpPr>
        <p:spPr>
          <a:xfrm>
            <a:off x="838200" y="239561"/>
            <a:ext cx="10515600" cy="550605"/>
          </a:xfrm>
        </p:spPr>
        <p:txBody>
          <a:bodyPr>
            <a:normAutofit fontScale="90000"/>
          </a:bodyPr>
          <a:lstStyle/>
          <a:p>
            <a:r>
              <a:rPr lang="fr-CA" dirty="0"/>
              <a:t>Synthèse du modèle – HEI</a:t>
            </a:r>
          </a:p>
        </p:txBody>
      </p:sp>
      <p:pic>
        <p:nvPicPr>
          <p:cNvPr id="6" name="Image 5">
            <a:extLst>
              <a:ext uri="{FF2B5EF4-FFF2-40B4-BE49-F238E27FC236}">
                <a16:creationId xmlns:a16="http://schemas.microsoft.com/office/drawing/2014/main" id="{EAD4CE88-A351-E9D9-E299-6A48ADC3C1C0}"/>
              </a:ext>
            </a:extLst>
          </p:cNvPr>
          <p:cNvPicPr>
            <a:picLocks noChangeAspect="1"/>
          </p:cNvPicPr>
          <p:nvPr>
            <p:custDataLst>
              <p:tags r:id="rId2"/>
            </p:custDataLst>
          </p:nvPr>
        </p:nvPicPr>
        <p:blipFill>
          <a:blip r:embed="rId6"/>
          <a:stretch>
            <a:fillRect/>
          </a:stretch>
        </p:blipFill>
        <p:spPr>
          <a:xfrm>
            <a:off x="2895306" y="790166"/>
            <a:ext cx="6782388" cy="5433531"/>
          </a:xfrm>
          <a:prstGeom prst="rect">
            <a:avLst/>
          </a:prstGeom>
        </p:spPr>
      </p:pic>
      <p:sp>
        <p:nvSpPr>
          <p:cNvPr id="5" name="Espace réservé du numéro de diapositive 3">
            <a:extLst>
              <a:ext uri="{FF2B5EF4-FFF2-40B4-BE49-F238E27FC236}">
                <a16:creationId xmlns:a16="http://schemas.microsoft.com/office/drawing/2014/main" id="{32EA9F02-15B6-4AA6-8DF0-F397047EDAE8}"/>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34</a:t>
            </a:fld>
            <a:endParaRPr lang="fr-CA" sz="2000" b="1" dirty="0">
              <a:solidFill>
                <a:srgbClr val="2D2E83"/>
              </a:solidFill>
            </a:endParaRPr>
          </a:p>
        </p:txBody>
      </p:sp>
    </p:spTree>
    <p:extLst>
      <p:ext uri="{BB962C8B-B14F-4D97-AF65-F5344CB8AC3E}">
        <p14:creationId xmlns:p14="http://schemas.microsoft.com/office/powerpoint/2010/main" val="3843246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57E0FE-22D9-56B1-BF30-A9A0199586D4}"/>
              </a:ext>
            </a:extLst>
          </p:cNvPr>
          <p:cNvSpPr>
            <a:spLocks noGrp="1"/>
          </p:cNvSpPr>
          <p:nvPr>
            <p:ph type="title"/>
            <p:custDataLst>
              <p:tags r:id="rId1"/>
            </p:custDataLst>
          </p:nvPr>
        </p:nvSpPr>
        <p:spPr>
          <a:xfrm>
            <a:off x="522833" y="420133"/>
            <a:ext cx="10515600" cy="550605"/>
          </a:xfrm>
        </p:spPr>
        <p:txBody>
          <a:bodyPr>
            <a:noAutofit/>
          </a:bodyPr>
          <a:lstStyle/>
          <a:p>
            <a:r>
              <a:rPr lang="fr-CA" sz="4200" dirty="0"/>
              <a:t>Fournitures coûteuses</a:t>
            </a:r>
          </a:p>
        </p:txBody>
      </p:sp>
      <p:sp>
        <p:nvSpPr>
          <p:cNvPr id="3" name="Espace réservé du texte 2">
            <a:extLst>
              <a:ext uri="{FF2B5EF4-FFF2-40B4-BE49-F238E27FC236}">
                <a16:creationId xmlns:a16="http://schemas.microsoft.com/office/drawing/2014/main" id="{D4BB8281-572B-5BBE-BEEC-67774EF62082}"/>
              </a:ext>
            </a:extLst>
          </p:cNvPr>
          <p:cNvSpPr>
            <a:spLocks noGrp="1"/>
          </p:cNvSpPr>
          <p:nvPr>
            <p:ph type="body" idx="1"/>
            <p:custDataLst>
              <p:tags r:id="rId2"/>
            </p:custDataLst>
          </p:nvPr>
        </p:nvSpPr>
        <p:spPr>
          <a:xfrm>
            <a:off x="245166" y="1658146"/>
            <a:ext cx="5850834" cy="4186063"/>
          </a:xfrm>
        </p:spPr>
        <p:txBody>
          <a:bodyPr>
            <a:normAutofit fontScale="92500" lnSpcReduction="10000"/>
          </a:bodyPr>
          <a:lstStyle/>
          <a:p>
            <a:pPr marL="457200" indent="-457200">
              <a:spcAft>
                <a:spcPts val="1200"/>
              </a:spcAft>
              <a:buFont typeface="Arial" panose="020B0604020202020204" pitchFamily="34" charset="0"/>
              <a:buChar char="•"/>
            </a:pPr>
            <a:r>
              <a:rPr lang="fr-CA" dirty="0">
                <a:effectLst/>
              </a:rPr>
              <a:t>Variabilité entre les régions pour les coûts de certaines fournitures (contrats d’achat regroupés);</a:t>
            </a:r>
          </a:p>
          <a:p>
            <a:pPr marL="457200" indent="-457200">
              <a:spcAft>
                <a:spcPts val="1200"/>
              </a:spcAft>
              <a:buFont typeface="Arial" panose="020B0604020202020204" pitchFamily="34" charset="0"/>
              <a:buChar char="•"/>
            </a:pPr>
            <a:r>
              <a:rPr lang="fr-CA" dirty="0">
                <a:effectLst/>
              </a:rPr>
              <a:t>Annexe E : modifications de plusieurs codes pour mieux refléter </a:t>
            </a:r>
            <a:r>
              <a:rPr lang="fr-CA" dirty="0"/>
              <a:t>les coûts de certaines fournitures ou la complexité d’une procédure;</a:t>
            </a:r>
          </a:p>
          <a:p>
            <a:pPr marL="457200" indent="-457200">
              <a:spcAft>
                <a:spcPts val="1200"/>
              </a:spcAft>
              <a:buFont typeface="Arial" panose="020B0604020202020204" pitchFamily="34" charset="0"/>
              <a:buChar char="•"/>
            </a:pPr>
            <a:r>
              <a:rPr lang="fr-CA" dirty="0">
                <a:effectLst/>
              </a:rPr>
              <a:t>Analyse </a:t>
            </a:r>
            <a:r>
              <a:rPr lang="fr-CA" dirty="0"/>
              <a:t>de l’étendue des différents coûts des fournitures proposées par code de l’annexe E afin de proposer un tarif équitable</a:t>
            </a:r>
            <a:r>
              <a:rPr lang="fr-CA" sz="1800" dirty="0"/>
              <a:t>.</a:t>
            </a:r>
            <a:endParaRPr lang="fr-CA" dirty="0"/>
          </a:p>
        </p:txBody>
      </p:sp>
      <p:pic>
        <p:nvPicPr>
          <p:cNvPr id="7" name="Image 6">
            <a:extLst>
              <a:ext uri="{FF2B5EF4-FFF2-40B4-BE49-F238E27FC236}">
                <a16:creationId xmlns:a16="http://schemas.microsoft.com/office/drawing/2014/main" id="{7B28348D-C0AE-DA17-A223-4CF12EC8DA15}"/>
              </a:ext>
            </a:extLst>
          </p:cNvPr>
          <p:cNvPicPr>
            <a:picLocks noChangeAspect="1"/>
          </p:cNvPicPr>
          <p:nvPr>
            <p:custDataLst>
              <p:tags r:id="rId3"/>
            </p:custDataLst>
          </p:nvPr>
        </p:nvPicPr>
        <p:blipFill rotWithShape="1">
          <a:blip r:embed="rId7">
            <a:extLst>
              <a:ext uri="{28A0092B-C50C-407E-A947-70E740481C1C}">
                <a14:useLocalDpi xmlns:a14="http://schemas.microsoft.com/office/drawing/2010/main" val="0"/>
              </a:ext>
            </a:extLst>
          </a:blip>
          <a:srcRect l="2838" t="22144" r="3057" b="9184"/>
          <a:stretch/>
        </p:blipFill>
        <p:spPr>
          <a:xfrm>
            <a:off x="6235147" y="1658146"/>
            <a:ext cx="5711687" cy="3126017"/>
          </a:xfrm>
          <a:prstGeom prst="rect">
            <a:avLst/>
          </a:prstGeom>
        </p:spPr>
      </p:pic>
      <p:sp>
        <p:nvSpPr>
          <p:cNvPr id="6" name="Espace réservé du numéro de diapositive 3">
            <a:extLst>
              <a:ext uri="{FF2B5EF4-FFF2-40B4-BE49-F238E27FC236}">
                <a16:creationId xmlns:a16="http://schemas.microsoft.com/office/drawing/2014/main" id="{65BD93AA-966B-47A6-BA8A-BCEC41B50C9E}"/>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35</a:t>
            </a:fld>
            <a:endParaRPr lang="fr-CA" sz="2000" b="1" dirty="0">
              <a:solidFill>
                <a:srgbClr val="2D2E83"/>
              </a:solidFill>
            </a:endParaRPr>
          </a:p>
        </p:txBody>
      </p:sp>
    </p:spTree>
    <p:extLst>
      <p:ext uri="{BB962C8B-B14F-4D97-AF65-F5344CB8AC3E}">
        <p14:creationId xmlns:p14="http://schemas.microsoft.com/office/powerpoint/2010/main" val="23447616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4AD84904-314F-2F15-1C46-821BD23DDAB8}"/>
              </a:ext>
            </a:extLst>
          </p:cNvPr>
          <p:cNvSpPr>
            <a:spLocks noGrp="1"/>
          </p:cNvSpPr>
          <p:nvPr>
            <p:ph type="title"/>
            <p:custDataLst>
              <p:tags r:id="rId1"/>
            </p:custDataLst>
          </p:nvPr>
        </p:nvSpPr>
        <p:spPr>
          <a:xfrm>
            <a:off x="755953" y="94149"/>
            <a:ext cx="10515600" cy="412955"/>
          </a:xfrm>
        </p:spPr>
        <p:txBody>
          <a:bodyPr>
            <a:normAutofit fontScale="90000"/>
          </a:bodyPr>
          <a:lstStyle/>
          <a:p>
            <a:pPr algn="ctr"/>
            <a:r>
              <a:rPr lang="fr-CA" dirty="0" err="1"/>
              <a:t>Hémodynamie</a:t>
            </a:r>
            <a:r>
              <a:rPr lang="fr-CA" dirty="0"/>
              <a:t> </a:t>
            </a:r>
          </a:p>
        </p:txBody>
      </p:sp>
      <p:pic>
        <p:nvPicPr>
          <p:cNvPr id="4" name="Image 3">
            <a:extLst>
              <a:ext uri="{FF2B5EF4-FFF2-40B4-BE49-F238E27FC236}">
                <a16:creationId xmlns:a16="http://schemas.microsoft.com/office/drawing/2014/main" id="{E49201EF-A4E2-ED66-7525-FC5EFD8C597D}"/>
              </a:ext>
            </a:extLst>
          </p:cNvPr>
          <p:cNvPicPr>
            <a:picLocks noChangeAspect="1"/>
          </p:cNvPicPr>
          <p:nvPr>
            <p:custDataLst>
              <p:tags r:id="rId2"/>
            </p:custDataLst>
          </p:nvPr>
        </p:nvPicPr>
        <p:blipFill>
          <a:blip r:embed="rId7"/>
          <a:stretch>
            <a:fillRect/>
          </a:stretch>
        </p:blipFill>
        <p:spPr>
          <a:xfrm>
            <a:off x="132171" y="1061719"/>
            <a:ext cx="11221856" cy="5042909"/>
          </a:xfrm>
          <a:prstGeom prst="rect">
            <a:avLst/>
          </a:prstGeom>
        </p:spPr>
      </p:pic>
      <p:sp>
        <p:nvSpPr>
          <p:cNvPr id="5" name="ZoneTexte 4">
            <a:extLst>
              <a:ext uri="{FF2B5EF4-FFF2-40B4-BE49-F238E27FC236}">
                <a16:creationId xmlns:a16="http://schemas.microsoft.com/office/drawing/2014/main" id="{7B916C79-4B4A-B844-1A6D-435614A9F251}"/>
              </a:ext>
            </a:extLst>
          </p:cNvPr>
          <p:cNvSpPr txBox="1"/>
          <p:nvPr>
            <p:custDataLst>
              <p:tags r:id="rId3"/>
            </p:custDataLst>
          </p:nvPr>
        </p:nvSpPr>
        <p:spPr>
          <a:xfrm>
            <a:off x="2249740" y="6197578"/>
            <a:ext cx="7649633" cy="461665"/>
          </a:xfrm>
          <a:prstGeom prst="rect">
            <a:avLst/>
          </a:prstGeom>
          <a:noFill/>
        </p:spPr>
        <p:txBody>
          <a:bodyPr wrap="square" rtlCol="0">
            <a:spAutoFit/>
          </a:bodyPr>
          <a:lstStyle/>
          <a:p>
            <a:r>
              <a:rPr lang="fr-CA" sz="1200" dirty="0"/>
              <a:t>Note : Pédiatrie tertiaire = année de transition à 0 %. Pour le moment, les données pédiatriques sont encore comprises dans les données de la simulation pour le CUSM et le CHU de Québec – Université Laval : </a:t>
            </a:r>
            <a:r>
              <a:rPr lang="fr-CA" sz="1200" b="1" u="sng" dirty="0">
                <a:effectLst>
                  <a:outerShdw blurRad="38100" dist="38100" dir="2700000" algn="tl">
                    <a:srgbClr val="000000">
                      <a:alpha val="43137"/>
                    </a:srgbClr>
                  </a:outerShdw>
                </a:effectLst>
              </a:rPr>
              <a:t>Ajustements en cours</a:t>
            </a:r>
          </a:p>
        </p:txBody>
      </p:sp>
      <p:sp>
        <p:nvSpPr>
          <p:cNvPr id="6" name="Espace réservé du numéro de diapositive 3">
            <a:extLst>
              <a:ext uri="{FF2B5EF4-FFF2-40B4-BE49-F238E27FC236}">
                <a16:creationId xmlns:a16="http://schemas.microsoft.com/office/drawing/2014/main" id="{A55FB5C3-1C2E-49D4-BA8F-E9BBA51A0E06}"/>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36</a:t>
            </a:fld>
            <a:endParaRPr lang="fr-CA" sz="2000" b="1" dirty="0">
              <a:solidFill>
                <a:srgbClr val="2D2E83"/>
              </a:solidFill>
            </a:endParaRPr>
          </a:p>
        </p:txBody>
      </p:sp>
    </p:spTree>
    <p:extLst>
      <p:ext uri="{BB962C8B-B14F-4D97-AF65-F5344CB8AC3E}">
        <p14:creationId xmlns:p14="http://schemas.microsoft.com/office/powerpoint/2010/main" val="34948931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4AD84904-314F-2F15-1C46-821BD23DDAB8}"/>
              </a:ext>
            </a:extLst>
          </p:cNvPr>
          <p:cNvSpPr>
            <a:spLocks noGrp="1"/>
          </p:cNvSpPr>
          <p:nvPr>
            <p:ph type="title"/>
            <p:custDataLst>
              <p:tags r:id="rId1"/>
            </p:custDataLst>
          </p:nvPr>
        </p:nvSpPr>
        <p:spPr>
          <a:xfrm>
            <a:off x="755953" y="94149"/>
            <a:ext cx="10515600" cy="412955"/>
          </a:xfrm>
        </p:spPr>
        <p:txBody>
          <a:bodyPr>
            <a:normAutofit fontScale="90000"/>
          </a:bodyPr>
          <a:lstStyle/>
          <a:p>
            <a:pPr algn="ctr"/>
            <a:r>
              <a:rPr lang="fr-CA" dirty="0" err="1"/>
              <a:t>Hémodynamie</a:t>
            </a:r>
            <a:endParaRPr lang="fr-CA" dirty="0"/>
          </a:p>
        </p:txBody>
      </p:sp>
      <p:pic>
        <p:nvPicPr>
          <p:cNvPr id="4" name="Image 3">
            <a:extLst>
              <a:ext uri="{FF2B5EF4-FFF2-40B4-BE49-F238E27FC236}">
                <a16:creationId xmlns:a16="http://schemas.microsoft.com/office/drawing/2014/main" id="{F8225617-8B74-163F-026C-7ED2C78E590A}"/>
              </a:ext>
            </a:extLst>
          </p:cNvPr>
          <p:cNvPicPr>
            <a:picLocks noChangeAspect="1"/>
          </p:cNvPicPr>
          <p:nvPr>
            <p:custDataLst>
              <p:tags r:id="rId2"/>
            </p:custDataLst>
          </p:nvPr>
        </p:nvPicPr>
        <p:blipFill>
          <a:blip r:embed="rId6"/>
          <a:stretch>
            <a:fillRect/>
          </a:stretch>
        </p:blipFill>
        <p:spPr>
          <a:xfrm>
            <a:off x="1017036" y="694454"/>
            <a:ext cx="9108102" cy="5469091"/>
          </a:xfrm>
          <a:prstGeom prst="rect">
            <a:avLst/>
          </a:prstGeom>
        </p:spPr>
      </p:pic>
      <p:sp>
        <p:nvSpPr>
          <p:cNvPr id="5" name="Espace réservé du numéro de diapositive 3">
            <a:extLst>
              <a:ext uri="{FF2B5EF4-FFF2-40B4-BE49-F238E27FC236}">
                <a16:creationId xmlns:a16="http://schemas.microsoft.com/office/drawing/2014/main" id="{558B13E8-36FB-438C-B514-2FD6DB363A5B}"/>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37</a:t>
            </a:fld>
            <a:endParaRPr lang="fr-CA" sz="2000" b="1" dirty="0">
              <a:solidFill>
                <a:srgbClr val="2D2E83"/>
              </a:solidFill>
            </a:endParaRPr>
          </a:p>
        </p:txBody>
      </p:sp>
    </p:spTree>
    <p:extLst>
      <p:ext uri="{BB962C8B-B14F-4D97-AF65-F5344CB8AC3E}">
        <p14:creationId xmlns:p14="http://schemas.microsoft.com/office/powerpoint/2010/main" val="28924732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7D4121-A20E-755A-6694-9CE6FEC566CC}"/>
              </a:ext>
            </a:extLst>
          </p:cNvPr>
          <p:cNvSpPr>
            <a:spLocks noGrp="1"/>
          </p:cNvSpPr>
          <p:nvPr>
            <p:ph type="title"/>
            <p:custDataLst>
              <p:tags r:id="rId1"/>
            </p:custDataLst>
          </p:nvPr>
        </p:nvSpPr>
        <p:spPr>
          <a:xfrm>
            <a:off x="584200" y="123177"/>
            <a:ext cx="10515600" cy="412955"/>
          </a:xfrm>
        </p:spPr>
        <p:txBody>
          <a:bodyPr>
            <a:normAutofit fontScale="90000"/>
          </a:bodyPr>
          <a:lstStyle/>
          <a:p>
            <a:pPr algn="ctr"/>
            <a:r>
              <a:rPr lang="fr-CA" dirty="0"/>
              <a:t>Électrophysiologie interventionnelle</a:t>
            </a:r>
          </a:p>
        </p:txBody>
      </p:sp>
      <p:pic>
        <p:nvPicPr>
          <p:cNvPr id="5" name="Image 4">
            <a:extLst>
              <a:ext uri="{FF2B5EF4-FFF2-40B4-BE49-F238E27FC236}">
                <a16:creationId xmlns:a16="http://schemas.microsoft.com/office/drawing/2014/main" id="{C0BCFBA1-0E4C-9865-E40D-D5B8156483C4}"/>
              </a:ext>
            </a:extLst>
          </p:cNvPr>
          <p:cNvPicPr>
            <a:picLocks noChangeAspect="1"/>
          </p:cNvPicPr>
          <p:nvPr>
            <p:custDataLst>
              <p:tags r:id="rId2"/>
            </p:custDataLst>
          </p:nvPr>
        </p:nvPicPr>
        <p:blipFill>
          <a:blip r:embed="rId7"/>
          <a:stretch>
            <a:fillRect/>
          </a:stretch>
        </p:blipFill>
        <p:spPr>
          <a:xfrm>
            <a:off x="584200" y="721070"/>
            <a:ext cx="10839486" cy="5110563"/>
          </a:xfrm>
          <a:prstGeom prst="rect">
            <a:avLst/>
          </a:prstGeom>
        </p:spPr>
      </p:pic>
      <p:sp>
        <p:nvSpPr>
          <p:cNvPr id="7" name="ZoneTexte 6">
            <a:extLst>
              <a:ext uri="{FF2B5EF4-FFF2-40B4-BE49-F238E27FC236}">
                <a16:creationId xmlns:a16="http://schemas.microsoft.com/office/drawing/2014/main" id="{D692B0D3-4847-73D6-E4E1-2E0980B1F2F4}"/>
              </a:ext>
            </a:extLst>
          </p:cNvPr>
          <p:cNvSpPr txBox="1"/>
          <p:nvPr>
            <p:custDataLst>
              <p:tags r:id="rId3"/>
            </p:custDataLst>
          </p:nvPr>
        </p:nvSpPr>
        <p:spPr>
          <a:xfrm>
            <a:off x="2147104" y="6016571"/>
            <a:ext cx="7939288" cy="461665"/>
          </a:xfrm>
          <a:prstGeom prst="rect">
            <a:avLst/>
          </a:prstGeom>
          <a:noFill/>
        </p:spPr>
        <p:txBody>
          <a:bodyPr wrap="square" rtlCol="0">
            <a:spAutoFit/>
          </a:bodyPr>
          <a:lstStyle/>
          <a:p>
            <a:r>
              <a:rPr lang="fr-CA" sz="1200" dirty="0"/>
              <a:t>Note : Pédiatrie tertiaire = année de transition à 0 %. Pour le moment, les données pédiatriques sont encore comprises dans les données de la simulation pour le CUSM et le CHU de Québec - Université Laval</a:t>
            </a:r>
          </a:p>
        </p:txBody>
      </p:sp>
      <p:sp>
        <p:nvSpPr>
          <p:cNvPr id="6" name="Espace réservé du numéro de diapositive 3">
            <a:extLst>
              <a:ext uri="{FF2B5EF4-FFF2-40B4-BE49-F238E27FC236}">
                <a16:creationId xmlns:a16="http://schemas.microsoft.com/office/drawing/2014/main" id="{5C08E13A-0E06-4274-AB72-0D2100023365}"/>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38</a:t>
            </a:fld>
            <a:endParaRPr lang="fr-CA" sz="2000" b="1" dirty="0">
              <a:solidFill>
                <a:srgbClr val="2D2E83"/>
              </a:solidFill>
            </a:endParaRPr>
          </a:p>
        </p:txBody>
      </p:sp>
    </p:spTree>
    <p:extLst>
      <p:ext uri="{BB962C8B-B14F-4D97-AF65-F5344CB8AC3E}">
        <p14:creationId xmlns:p14="http://schemas.microsoft.com/office/powerpoint/2010/main" val="17965783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7D4121-A20E-755A-6694-9CE6FEC566CC}"/>
              </a:ext>
            </a:extLst>
          </p:cNvPr>
          <p:cNvSpPr>
            <a:spLocks noGrp="1"/>
          </p:cNvSpPr>
          <p:nvPr>
            <p:ph type="title"/>
            <p:custDataLst>
              <p:tags r:id="rId1"/>
            </p:custDataLst>
          </p:nvPr>
        </p:nvSpPr>
        <p:spPr>
          <a:xfrm>
            <a:off x="584200" y="123177"/>
            <a:ext cx="10515600" cy="412955"/>
          </a:xfrm>
        </p:spPr>
        <p:txBody>
          <a:bodyPr>
            <a:normAutofit fontScale="90000"/>
          </a:bodyPr>
          <a:lstStyle/>
          <a:p>
            <a:pPr algn="ctr"/>
            <a:r>
              <a:rPr lang="fr-CA" dirty="0"/>
              <a:t>Électrophysiologie interventionnelle</a:t>
            </a:r>
          </a:p>
        </p:txBody>
      </p:sp>
      <p:pic>
        <p:nvPicPr>
          <p:cNvPr id="5" name="Image 4">
            <a:extLst>
              <a:ext uri="{FF2B5EF4-FFF2-40B4-BE49-F238E27FC236}">
                <a16:creationId xmlns:a16="http://schemas.microsoft.com/office/drawing/2014/main" id="{960FCB73-1E81-6A30-F4BF-C06BDC27488A}"/>
              </a:ext>
            </a:extLst>
          </p:cNvPr>
          <p:cNvPicPr>
            <a:picLocks noChangeAspect="1"/>
          </p:cNvPicPr>
          <p:nvPr>
            <p:custDataLst>
              <p:tags r:id="rId2"/>
            </p:custDataLst>
          </p:nvPr>
        </p:nvPicPr>
        <p:blipFill>
          <a:blip r:embed="rId6"/>
          <a:stretch>
            <a:fillRect/>
          </a:stretch>
        </p:blipFill>
        <p:spPr>
          <a:xfrm>
            <a:off x="1553815" y="721070"/>
            <a:ext cx="8299312" cy="5384142"/>
          </a:xfrm>
          <a:prstGeom prst="rect">
            <a:avLst/>
          </a:prstGeom>
        </p:spPr>
      </p:pic>
      <p:sp>
        <p:nvSpPr>
          <p:cNvPr id="4" name="Espace réservé du numéro de diapositive 3">
            <a:extLst>
              <a:ext uri="{FF2B5EF4-FFF2-40B4-BE49-F238E27FC236}">
                <a16:creationId xmlns:a16="http://schemas.microsoft.com/office/drawing/2014/main" id="{0B3C476A-FD70-4C01-931B-40006CEE8E2E}"/>
              </a:ext>
            </a:extLst>
          </p:cNvPr>
          <p:cNvSpPr txBox="1">
            <a:spLocks/>
          </p:cNvSpPr>
          <p:nvPr>
            <p:custDataLst>
              <p:tags r:id="rId3"/>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39</a:t>
            </a:fld>
            <a:endParaRPr lang="fr-CA" sz="2000" b="1" dirty="0">
              <a:solidFill>
                <a:srgbClr val="2D2E83"/>
              </a:solidFill>
            </a:endParaRPr>
          </a:p>
        </p:txBody>
      </p:sp>
    </p:spTree>
    <p:extLst>
      <p:ext uri="{BB962C8B-B14F-4D97-AF65-F5344CB8AC3E}">
        <p14:creationId xmlns:p14="http://schemas.microsoft.com/office/powerpoint/2010/main" val="1475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838200" y="700024"/>
            <a:ext cx="10515600" cy="550605"/>
          </a:xfrm>
        </p:spPr>
        <p:txBody>
          <a:bodyPr>
            <a:normAutofit fontScale="90000"/>
          </a:bodyPr>
          <a:lstStyle/>
          <a:p>
            <a:pPr marL="452438" indent="-452438"/>
            <a:r>
              <a:rPr lang="fr-CA" cap="small" dirty="0"/>
              <a:t>Gains déjà réalisés au cours des 5 dernières années </a:t>
            </a:r>
            <a:br>
              <a:rPr lang="fr-CA" cap="small" dirty="0"/>
            </a:br>
            <a:r>
              <a:rPr lang="fr-CA" cap="small" dirty="0"/>
              <a:t>grâce au financement axé sur les patients</a:t>
            </a:r>
            <a:endParaRPr lang="fr-CA" dirty="0"/>
          </a:p>
        </p:txBody>
      </p:sp>
      <p:sp>
        <p:nvSpPr>
          <p:cNvPr id="6" name="ZoneTexte 5">
            <a:extLst>
              <a:ext uri="{FF2B5EF4-FFF2-40B4-BE49-F238E27FC236}">
                <a16:creationId xmlns:a16="http://schemas.microsoft.com/office/drawing/2014/main" id="{67D84D2B-2DB8-448A-BDA4-8B59D6D4EC74}"/>
              </a:ext>
            </a:extLst>
          </p:cNvPr>
          <p:cNvSpPr txBox="1"/>
          <p:nvPr>
            <p:custDataLst>
              <p:tags r:id="rId2"/>
            </p:custDataLst>
          </p:nvPr>
        </p:nvSpPr>
        <p:spPr>
          <a:xfrm>
            <a:off x="241160" y="1606996"/>
            <a:ext cx="11334541" cy="369332"/>
          </a:xfrm>
          <a:prstGeom prst="rect">
            <a:avLst/>
          </a:prstGeom>
          <a:noFill/>
        </p:spPr>
        <p:txBody>
          <a:bodyPr wrap="square">
            <a:spAutoFit/>
          </a:bodyPr>
          <a:lstStyle/>
          <a:p>
            <a:pPr marL="285750" indent="-285750" defTabSz="914400">
              <a:spcAft>
                <a:spcPts val="600"/>
              </a:spcAft>
              <a:buFont typeface="Wingdings" panose="05000000000000000000" pitchFamily="2" charset="2"/>
              <a:buChar char="ü"/>
            </a:pPr>
            <a:r>
              <a:rPr lang="fr-CA" sz="1800" b="1" dirty="0">
                <a:effectLst/>
                <a:latin typeface="Arial" panose="020B0604020202020204" pitchFamily="34" charset="0"/>
              </a:rPr>
              <a:t>Contrôle de la hausse des dépenses </a:t>
            </a:r>
            <a:r>
              <a:rPr lang="fr-CA" sz="1800" dirty="0">
                <a:effectLst/>
                <a:latin typeface="Arial" panose="020B0604020202020204" pitchFamily="34" charset="0"/>
              </a:rPr>
              <a:t>en santé et services sociaux, malgré la pression démographique :</a:t>
            </a:r>
            <a:endParaRPr lang="fr-CA" sz="1800" dirty="0">
              <a:effectLst/>
              <a:latin typeface="Calibri" panose="020F0502020204030204" pitchFamily="34" charset="0"/>
            </a:endParaRPr>
          </a:p>
        </p:txBody>
      </p:sp>
      <p:pic>
        <p:nvPicPr>
          <p:cNvPr id="3" name="Image 2">
            <a:extLst>
              <a:ext uri="{FF2B5EF4-FFF2-40B4-BE49-F238E27FC236}">
                <a16:creationId xmlns:a16="http://schemas.microsoft.com/office/drawing/2014/main" id="{D9B74C9D-35D2-458D-B5E5-158A1D9AB16D}"/>
              </a:ext>
            </a:extLst>
          </p:cNvPr>
          <p:cNvPicPr>
            <a:picLocks noChangeAspect="1"/>
          </p:cNvPicPr>
          <p:nvPr>
            <p:custDataLst>
              <p:tags r:id="rId3"/>
            </p:custDataLst>
          </p:nvPr>
        </p:nvPicPr>
        <p:blipFill>
          <a:blip r:embed="rId8"/>
          <a:stretch>
            <a:fillRect/>
          </a:stretch>
        </p:blipFill>
        <p:spPr>
          <a:xfrm>
            <a:off x="-650107" y="1976328"/>
            <a:ext cx="9260707" cy="4288209"/>
          </a:xfrm>
          <a:prstGeom prst="rect">
            <a:avLst/>
          </a:prstGeom>
        </p:spPr>
      </p:pic>
      <p:sp>
        <p:nvSpPr>
          <p:cNvPr id="10" name="ZoneTexte 9">
            <a:extLst>
              <a:ext uri="{FF2B5EF4-FFF2-40B4-BE49-F238E27FC236}">
                <a16:creationId xmlns:a16="http://schemas.microsoft.com/office/drawing/2014/main" id="{CE1252FA-A0CA-417E-813D-A4CA8DD2833A}"/>
              </a:ext>
            </a:extLst>
          </p:cNvPr>
          <p:cNvSpPr txBox="1"/>
          <p:nvPr>
            <p:custDataLst>
              <p:tags r:id="rId4"/>
            </p:custDataLst>
          </p:nvPr>
        </p:nvSpPr>
        <p:spPr>
          <a:xfrm>
            <a:off x="7435272" y="2569671"/>
            <a:ext cx="4600215" cy="3524042"/>
          </a:xfrm>
          <a:prstGeom prst="rect">
            <a:avLst/>
          </a:prstGeom>
          <a:noFill/>
        </p:spPr>
        <p:txBody>
          <a:bodyPr wrap="square">
            <a:spAutoFit/>
          </a:bodyPr>
          <a:lstStyle/>
          <a:p>
            <a:pPr marL="90488" rtl="0" fontAlgn="ctr">
              <a:spcAft>
                <a:spcPts val="600"/>
              </a:spcAft>
            </a:pPr>
            <a:r>
              <a:rPr lang="fr-CA" sz="1700" b="1" dirty="0">
                <a:effectLst/>
                <a:latin typeface="Calibri" panose="020F0502020204030204" pitchFamily="34" charset="0"/>
                <a:cs typeface="Calibri" panose="020F0502020204030204" pitchFamily="34" charset="0"/>
              </a:rPr>
              <a:t>Renforcement des ressources dédiées à la prise en charge des usagers en amont de nos milieux hospitaliers. Entre 2018-2019 et 2022-2023 :</a:t>
            </a:r>
          </a:p>
          <a:p>
            <a:pPr marR="96520" algn="just">
              <a:spcAft>
                <a:spcPts val="300"/>
              </a:spcAft>
              <a:buClr>
                <a:srgbClr val="003F6B"/>
              </a:buClr>
              <a:tabLst>
                <a:tab pos="629920" algn="l"/>
                <a:tab pos="990600" algn="l"/>
              </a:tabLst>
            </a:pPr>
            <a:r>
              <a:rPr lang="fr-CA" sz="900" b="1" dirty="0">
                <a:solidFill>
                  <a:srgbClr val="003F6B"/>
                </a:solidFill>
                <a:effectLst/>
                <a:latin typeface="Arial" panose="020B0604020202020204" pitchFamily="34" charset="0"/>
                <a:ea typeface="Times New Roman" panose="02020603050405020304" pitchFamily="18" charset="0"/>
                <a:cs typeface="Times New Roman" panose="02020603050405020304" pitchFamily="18" charset="0"/>
              </a:rPr>
              <a:t>+ 2,5 G$ </a:t>
            </a:r>
            <a:r>
              <a:rPr lang="fr-CA" sz="900" dirty="0">
                <a:effectLst/>
                <a:latin typeface="Arial" panose="020B0604020202020204" pitchFamily="34" charset="0"/>
                <a:ea typeface="Times New Roman" panose="02020603050405020304" pitchFamily="18" charset="0"/>
                <a:cs typeface="Times New Roman" panose="02020603050405020304" pitchFamily="18" charset="0"/>
              </a:rPr>
              <a:t>récurrents annuels </a:t>
            </a:r>
            <a:r>
              <a:rPr lang="fr-CA" sz="900" b="1" dirty="0">
                <a:solidFill>
                  <a:srgbClr val="003F6B"/>
                </a:solidFill>
                <a:effectLst/>
                <a:latin typeface="Arial" panose="020B0604020202020204" pitchFamily="34" charset="0"/>
                <a:ea typeface="Times New Roman" panose="02020603050405020304" pitchFamily="18" charset="0"/>
                <a:cs typeface="Times New Roman" panose="02020603050405020304" pitchFamily="18" charset="0"/>
              </a:rPr>
              <a:t>(+ 61 %)</a:t>
            </a:r>
            <a:r>
              <a:rPr lang="fr-CA" sz="900" dirty="0">
                <a:effectLst/>
                <a:latin typeface="Arial" panose="020B0604020202020204" pitchFamily="34" charset="0"/>
                <a:ea typeface="Times New Roman" panose="02020603050405020304" pitchFamily="18" charset="0"/>
                <a:cs typeface="Times New Roman" panose="02020603050405020304" pitchFamily="18" charset="0"/>
              </a:rPr>
              <a:t> </a:t>
            </a:r>
            <a:r>
              <a:rPr lang="fr-CA" sz="900" b="1" dirty="0">
                <a:solidFill>
                  <a:srgbClr val="003F6B"/>
                </a:solidFill>
                <a:effectLst/>
                <a:latin typeface="Arial" panose="020B0604020202020204" pitchFamily="34" charset="0"/>
                <a:ea typeface="Times New Roman" panose="02020603050405020304" pitchFamily="18" charset="0"/>
                <a:cs typeface="Times New Roman" panose="02020603050405020304" pitchFamily="18" charset="0"/>
              </a:rPr>
              <a:t>au service des personnes aînées</a:t>
            </a:r>
            <a:endParaRPr lang="fr-CA"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268288" marR="96520" lvl="1" algn="just">
              <a:spcAft>
                <a:spcPts val="300"/>
              </a:spcAft>
              <a:buClr>
                <a:srgbClr val="003F6B"/>
              </a:buClr>
              <a:tabLst>
                <a:tab pos="803275" algn="l"/>
              </a:tabLst>
            </a:pPr>
            <a:r>
              <a:rPr lang="fr-CA" sz="800" b="1" i="1" dirty="0">
                <a:solidFill>
                  <a:srgbClr val="003F6B"/>
                </a:solidFill>
                <a:effectLst/>
                <a:latin typeface="Calibri" panose="020F0502020204030204" pitchFamily="34" charset="0"/>
                <a:ea typeface="Calibri" panose="020F0502020204030204" pitchFamily="34" charset="0"/>
                <a:cs typeface="Calibri" panose="020F0502020204030204" pitchFamily="34" charset="0"/>
              </a:rPr>
              <a:t>↗</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45 % </a:t>
            </a:r>
            <a:r>
              <a:rPr lang="fr-CA" sz="800" i="1" dirty="0">
                <a:effectLst/>
                <a:latin typeface="Arial" panose="020B0604020202020204" pitchFamily="34" charset="0"/>
                <a:ea typeface="Calibri" panose="020F0502020204030204" pitchFamily="34" charset="0"/>
                <a:cs typeface="Times New Roman" panose="02020603050405020304" pitchFamily="18" charset="0"/>
              </a:rPr>
              <a:t>du nombre annuel d’hres de</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soutien à domicile </a:t>
            </a:r>
            <a:r>
              <a:rPr lang="fr-CA" sz="800" i="1" dirty="0">
                <a:effectLst/>
                <a:latin typeface="Arial" panose="020B0604020202020204" pitchFamily="34" charset="0"/>
                <a:ea typeface="Calibri" panose="020F0502020204030204" pitchFamily="34" charset="0"/>
                <a:cs typeface="Times New Roman" panose="02020603050405020304" pitchFamily="18" charset="0"/>
              </a:rPr>
              <a:t>de 19,5 M à 28,3 M en 2021-22</a:t>
            </a:r>
          </a:p>
          <a:p>
            <a:pPr marL="268288" marR="96520" lvl="1" algn="just">
              <a:spcAft>
                <a:spcPts val="300"/>
              </a:spcAft>
              <a:buClr>
                <a:srgbClr val="003F6B"/>
              </a:buClr>
              <a:tabLst>
                <a:tab pos="803275" algn="l"/>
              </a:tabLst>
            </a:pPr>
            <a:r>
              <a:rPr lang="fr-CA" sz="800" b="1" i="1" dirty="0">
                <a:solidFill>
                  <a:srgbClr val="003F6B"/>
                </a:solidFill>
                <a:effectLst/>
                <a:latin typeface="Calibri" panose="020F0502020204030204" pitchFamily="34" charset="0"/>
                <a:ea typeface="Calibri" panose="020F0502020204030204" pitchFamily="34" charset="0"/>
                <a:cs typeface="Calibri" panose="020F0502020204030204" pitchFamily="34" charset="0"/>
              </a:rPr>
              <a:t>↗</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21 000 du nombre annuel d’usagers recevant des soins et services à domicile </a:t>
            </a:r>
          </a:p>
          <a:p>
            <a:pPr marL="268288" marR="96520" lvl="1" algn="just">
              <a:spcAft>
                <a:spcPts val="300"/>
              </a:spcAft>
              <a:buClr>
                <a:srgbClr val="003F6B"/>
              </a:buClr>
              <a:tabLst>
                <a:tab pos="803275" algn="l"/>
              </a:tabLst>
            </a:pP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+ 3 000 lits et places d’hébergement pour les personnes aînées (+ 7,5 %)</a:t>
            </a:r>
          </a:p>
          <a:p>
            <a:pPr marL="268288" marR="96520" lvl="1" algn="just">
              <a:spcAft>
                <a:spcPts val="300"/>
              </a:spcAft>
              <a:buClr>
                <a:srgbClr val="003F6B"/>
              </a:buClr>
              <a:tabLst>
                <a:tab pos="803275" algn="l"/>
              </a:tabLst>
            </a:pPr>
            <a:endParaRPr lang="fr-CA" sz="1100" b="1" i="1" dirty="0">
              <a:solidFill>
                <a:srgbClr val="003F6B"/>
              </a:solidFill>
              <a:latin typeface="Calibri" panose="020F0502020204030204" pitchFamily="34" charset="0"/>
              <a:ea typeface="Calibri" panose="020F0502020204030204" pitchFamily="34" charset="0"/>
              <a:cs typeface="Times New Roman" panose="02020603050405020304" pitchFamily="18" charset="0"/>
            </a:endParaRPr>
          </a:p>
          <a:p>
            <a:pPr marL="0" marR="96520" lvl="2" algn="just">
              <a:spcAft>
                <a:spcPts val="300"/>
              </a:spcAft>
              <a:buClr>
                <a:srgbClr val="003F6B"/>
              </a:buClr>
              <a:tabLst>
                <a:tab pos="629920" algn="l"/>
                <a:tab pos="990600" algn="l"/>
              </a:tabLst>
            </a:pPr>
            <a:r>
              <a:rPr lang="fr-CA" sz="900" b="1" dirty="0">
                <a:solidFill>
                  <a:srgbClr val="003F6B"/>
                </a:solidFill>
                <a:latin typeface="Arial" panose="020B0604020202020204" pitchFamily="34" charset="0"/>
                <a:cs typeface="Times New Roman" panose="02020603050405020304" pitchFamily="18" charset="0"/>
              </a:rPr>
              <a:t>+ 500 M$ </a:t>
            </a:r>
            <a:r>
              <a:rPr lang="fr-CA" sz="900" dirty="0">
                <a:solidFill>
                  <a:srgbClr val="003F6B"/>
                </a:solidFill>
                <a:latin typeface="Arial" panose="020B0604020202020204" pitchFamily="34" charset="0"/>
                <a:cs typeface="Times New Roman" panose="02020603050405020304" pitchFamily="18" charset="0"/>
              </a:rPr>
              <a:t>récurrents annuels </a:t>
            </a:r>
            <a:r>
              <a:rPr lang="fr-CA" sz="900" b="1" dirty="0">
                <a:solidFill>
                  <a:srgbClr val="003F6B"/>
                </a:solidFill>
                <a:latin typeface="Arial" panose="020B0604020202020204" pitchFamily="34" charset="0"/>
                <a:cs typeface="Times New Roman" panose="02020603050405020304" pitchFamily="18" charset="0"/>
              </a:rPr>
              <a:t>(+ 38 %) en santé mentale </a:t>
            </a:r>
          </a:p>
          <a:p>
            <a:pPr marL="268287" marR="96520" lvl="3" algn="just">
              <a:spcAft>
                <a:spcPts val="300"/>
              </a:spcAft>
              <a:buClr>
                <a:srgbClr val="003F6B"/>
              </a:buClr>
              <a:tabLst>
                <a:tab pos="268288" algn="l"/>
                <a:tab pos="809625" algn="l"/>
              </a:tabLst>
            </a:pPr>
            <a:r>
              <a:rPr lang="fr-CA" sz="800" b="1" i="1" dirty="0">
                <a:solidFill>
                  <a:srgbClr val="003F6B"/>
                </a:solidFill>
                <a:effectLst/>
                <a:latin typeface="Calibri" panose="020F0502020204030204" pitchFamily="34" charset="0"/>
                <a:ea typeface="Calibri" panose="020F0502020204030204" pitchFamily="34" charset="0"/>
                <a:cs typeface="Calibri" panose="020F0502020204030204" pitchFamily="34" charset="0"/>
              </a:rPr>
              <a:t>↘</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5 800 usagers annuels pris en charge à l’urgence pour des problématiques de santé mentale</a:t>
            </a:r>
            <a:r>
              <a:rPr lang="fr-CA" sz="800"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a:t>
            </a:r>
            <a:r>
              <a:rPr lang="fr-CA" sz="800" i="1" dirty="0">
                <a:effectLst/>
                <a:latin typeface="Arial" panose="020B0604020202020204" pitchFamily="34" charset="0"/>
                <a:ea typeface="Calibri" panose="020F0502020204030204" pitchFamily="34" charset="0"/>
                <a:cs typeface="Times New Roman" panose="02020603050405020304" pitchFamily="18" charset="0"/>
              </a:rPr>
              <a:t>entre 2018-2019 et 2021-2022</a:t>
            </a:r>
          </a:p>
          <a:p>
            <a:pPr marL="268287" marR="96520" lvl="3" algn="just">
              <a:spcAft>
                <a:spcPts val="300"/>
              </a:spcAft>
              <a:buClr>
                <a:srgbClr val="003F6B"/>
              </a:buClr>
              <a:tabLst>
                <a:tab pos="268288" algn="l"/>
                <a:tab pos="809625" algn="l"/>
              </a:tabLst>
            </a:pPr>
            <a:endParaRPr lang="fr-CA" sz="800" b="1" i="1" dirty="0">
              <a:solidFill>
                <a:srgbClr val="003F6B"/>
              </a:solidFill>
              <a:latin typeface="Arial" panose="020B0604020202020204" pitchFamily="34" charset="0"/>
              <a:ea typeface="Calibri" panose="020F0502020204030204" pitchFamily="34" charset="0"/>
              <a:cs typeface="Times New Roman" panose="02020603050405020304" pitchFamily="18" charset="0"/>
            </a:endParaRPr>
          </a:p>
          <a:p>
            <a:pPr marL="0" marR="96520" lvl="2" algn="just">
              <a:spcAft>
                <a:spcPts val="300"/>
              </a:spcAft>
              <a:buClr>
                <a:srgbClr val="003F6B"/>
              </a:buClr>
              <a:tabLst>
                <a:tab pos="629920" algn="l"/>
                <a:tab pos="990600" algn="l"/>
              </a:tabLst>
            </a:pPr>
            <a:r>
              <a:rPr lang="fr-CA" sz="900" b="1" dirty="0">
                <a:solidFill>
                  <a:srgbClr val="003F6B"/>
                </a:solidFill>
                <a:latin typeface="Arial" panose="020B0604020202020204" pitchFamily="34" charset="0"/>
                <a:cs typeface="Times New Roman" panose="02020603050405020304" pitchFamily="18" charset="0"/>
              </a:rPr>
              <a:t>+ 2,2 G$ </a:t>
            </a:r>
            <a:r>
              <a:rPr lang="fr-CA" sz="900" dirty="0">
                <a:solidFill>
                  <a:srgbClr val="003F6B"/>
                </a:solidFill>
                <a:latin typeface="Arial" panose="020B0604020202020204" pitchFamily="34" charset="0"/>
                <a:cs typeface="Times New Roman" panose="02020603050405020304" pitchFamily="18" charset="0"/>
              </a:rPr>
              <a:t>récurrents annuels </a:t>
            </a:r>
            <a:r>
              <a:rPr lang="fr-CA" sz="900" b="1" dirty="0">
                <a:solidFill>
                  <a:srgbClr val="003F6B"/>
                </a:solidFill>
                <a:latin typeface="Arial" panose="020B0604020202020204" pitchFamily="34" charset="0"/>
                <a:cs typeface="Times New Roman" panose="02020603050405020304" pitchFamily="18" charset="0"/>
              </a:rPr>
              <a:t>(+ 26 %) en santé physique et hospitalière  </a:t>
            </a:r>
          </a:p>
          <a:p>
            <a:pPr marL="268288" marR="96520" lvl="3" algn="just">
              <a:spcAft>
                <a:spcPts val="300"/>
              </a:spcAft>
              <a:buClr>
                <a:srgbClr val="003F6B"/>
              </a:buClr>
              <a:tabLst>
                <a:tab pos="810260" algn="l"/>
              </a:tabLst>
            </a:pPr>
            <a:r>
              <a:rPr lang="fr-CA" sz="800" b="1" i="1" dirty="0">
                <a:solidFill>
                  <a:srgbClr val="003F6B"/>
                </a:solidFill>
                <a:effectLst/>
                <a:latin typeface="Calibri" panose="020F0502020204030204" pitchFamily="34" charset="0"/>
                <a:ea typeface="Calibri" panose="020F0502020204030204" pitchFamily="34" charset="0"/>
                <a:cs typeface="Calibri" panose="020F0502020204030204" pitchFamily="34" charset="0"/>
              </a:rPr>
              <a:t>↗</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46 % du nombre annuel de rendez-vous auprès de médecins spécialistes</a:t>
            </a:r>
            <a:r>
              <a:rPr lang="fr-CA" sz="800" i="1" dirty="0">
                <a:effectLst/>
                <a:latin typeface="Arial" panose="020B0604020202020204" pitchFamily="34" charset="0"/>
                <a:ea typeface="Calibri" panose="020F0502020204030204" pitchFamily="34" charset="0"/>
                <a:cs typeface="Times New Roman" panose="02020603050405020304" pitchFamily="18" charset="0"/>
              </a:rPr>
              <a:t> grâce au mécanisme de référence simplifié par les médecins de famille (+ 21 000 rendez-vous)</a:t>
            </a:r>
            <a:endParaRPr lang="fr-CA" sz="1100" dirty="0">
              <a:effectLst/>
              <a:latin typeface="Calibri" panose="020F0502020204030204" pitchFamily="34" charset="0"/>
              <a:ea typeface="Calibri" panose="020F0502020204030204" pitchFamily="34" charset="0"/>
              <a:cs typeface="Times New Roman" panose="02020603050405020304" pitchFamily="18" charset="0"/>
            </a:endParaRPr>
          </a:p>
          <a:p>
            <a:pPr marL="268288" marR="96520" lvl="3" algn="just">
              <a:spcAft>
                <a:spcPts val="300"/>
              </a:spcAft>
              <a:buClr>
                <a:srgbClr val="003F6B"/>
              </a:buClr>
              <a:tabLst>
                <a:tab pos="810260" algn="l"/>
              </a:tabLst>
            </a:pP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+ 350 M$ annuels financés pour la guérison de nombreux cancers auparavant incurables </a:t>
            </a:r>
            <a:r>
              <a:rPr lang="fr-CA" sz="800" i="1" dirty="0">
                <a:effectLst/>
                <a:latin typeface="Arial" panose="020B0604020202020204" pitchFamily="34" charset="0"/>
                <a:ea typeface="Calibri" panose="020F0502020204030204" pitchFamily="34" charset="0"/>
                <a:cs typeface="Times New Roman" panose="02020603050405020304" pitchFamily="18" charset="0"/>
              </a:rPr>
              <a:t>grâce aux approches thérapeutiques innovantes nouvellement offertes au Québec entre 2019 et 2022, notamment via l’immunothérapie (CAR T-</a:t>
            </a:r>
            <a:r>
              <a:rPr lang="fr-CA" sz="800" i="1" dirty="0" err="1">
                <a:effectLst/>
                <a:latin typeface="Arial" panose="020B0604020202020204" pitchFamily="34" charset="0"/>
                <a:ea typeface="Calibri" panose="020F0502020204030204" pitchFamily="34" charset="0"/>
                <a:cs typeface="Times New Roman" panose="02020603050405020304" pitchFamily="18" charset="0"/>
              </a:rPr>
              <a:t>cells</a:t>
            </a:r>
            <a:r>
              <a:rPr lang="fr-CA" sz="800" i="1" dirty="0">
                <a:effectLst/>
                <a:latin typeface="Arial" panose="020B0604020202020204" pitchFamily="34" charset="0"/>
                <a:ea typeface="Calibri" panose="020F0502020204030204" pitchFamily="34" charset="0"/>
                <a:cs typeface="Times New Roman" panose="02020603050405020304" pitchFamily="18" charset="0"/>
              </a:rPr>
              <a:t>, anticorps monoclonaux, etc.), et </a:t>
            </a:r>
            <a:r>
              <a:rPr lang="fr-CA" sz="800" b="1" i="1" dirty="0">
                <a:solidFill>
                  <a:srgbClr val="003F6B"/>
                </a:solidFill>
                <a:effectLst/>
                <a:latin typeface="Arial" panose="020B0604020202020204" pitchFamily="34" charset="0"/>
                <a:ea typeface="Calibri" panose="020F0502020204030204" pitchFamily="34" charset="0"/>
                <a:cs typeface="Times New Roman" panose="02020603050405020304" pitchFamily="18" charset="0"/>
              </a:rPr>
              <a:t>amélioration des conditions de rémission des jeunes enfants atteints d’amyotrophie spinale</a:t>
            </a:r>
            <a:endParaRPr lang="fr-CA" sz="800" b="1" i="1" dirty="0">
              <a:solidFill>
                <a:srgbClr val="003F6B"/>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5"/>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a:t>
            </a:fld>
            <a:endParaRPr lang="fr-CA" sz="2000" b="1" dirty="0">
              <a:solidFill>
                <a:srgbClr val="2D2E83"/>
              </a:solidFill>
            </a:endParaRPr>
          </a:p>
        </p:txBody>
      </p:sp>
    </p:spTree>
    <p:extLst>
      <p:ext uri="{BB962C8B-B14F-4D97-AF65-F5344CB8AC3E}">
        <p14:creationId xmlns:p14="http://schemas.microsoft.com/office/powerpoint/2010/main" val="1800099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CFB2CEF4-1BD4-63B5-A357-6F961AD180A9}"/>
              </a:ext>
            </a:extLst>
          </p:cNvPr>
          <p:cNvPicPr>
            <a:picLocks noChangeAspect="1"/>
          </p:cNvPicPr>
          <p:nvPr>
            <p:custDataLst>
              <p:tags r:id="rId1"/>
            </p:custDataLst>
          </p:nvPr>
        </p:nvPicPr>
        <p:blipFill>
          <a:blip r:embed="rId6"/>
          <a:stretch>
            <a:fillRect/>
          </a:stretch>
        </p:blipFill>
        <p:spPr>
          <a:xfrm>
            <a:off x="87359" y="551330"/>
            <a:ext cx="10515600" cy="5164078"/>
          </a:xfrm>
          <a:prstGeom prst="rect">
            <a:avLst/>
          </a:prstGeom>
        </p:spPr>
      </p:pic>
      <p:sp>
        <p:nvSpPr>
          <p:cNvPr id="2" name="Titre 1">
            <a:extLst>
              <a:ext uri="{FF2B5EF4-FFF2-40B4-BE49-F238E27FC236}">
                <a16:creationId xmlns:a16="http://schemas.microsoft.com/office/drawing/2014/main" id="{477D4121-A20E-755A-6694-9CE6FEC566CC}"/>
              </a:ext>
            </a:extLst>
          </p:cNvPr>
          <p:cNvSpPr>
            <a:spLocks noGrp="1"/>
          </p:cNvSpPr>
          <p:nvPr>
            <p:ph type="title"/>
            <p:custDataLst>
              <p:tags r:id="rId2"/>
            </p:custDataLst>
          </p:nvPr>
        </p:nvSpPr>
        <p:spPr>
          <a:xfrm>
            <a:off x="419821" y="139235"/>
            <a:ext cx="10515600" cy="412955"/>
          </a:xfrm>
        </p:spPr>
        <p:txBody>
          <a:bodyPr>
            <a:normAutofit fontScale="90000"/>
          </a:bodyPr>
          <a:lstStyle/>
          <a:p>
            <a:pPr algn="ctr"/>
            <a:r>
              <a:rPr lang="fr-CA" dirty="0"/>
              <a:t>Portion admis</a:t>
            </a:r>
          </a:p>
        </p:txBody>
      </p:sp>
      <p:sp>
        <p:nvSpPr>
          <p:cNvPr id="7" name="ZoneTexte 6">
            <a:extLst>
              <a:ext uri="{FF2B5EF4-FFF2-40B4-BE49-F238E27FC236}">
                <a16:creationId xmlns:a16="http://schemas.microsoft.com/office/drawing/2014/main" id="{E446F191-E1A6-4E0A-BACB-E3C12A2EC099}"/>
              </a:ext>
            </a:extLst>
          </p:cNvPr>
          <p:cNvSpPr txBox="1"/>
          <p:nvPr>
            <p:custDataLst>
              <p:tags r:id="rId3"/>
            </p:custDataLst>
          </p:nvPr>
        </p:nvSpPr>
        <p:spPr>
          <a:xfrm>
            <a:off x="187475" y="5708224"/>
            <a:ext cx="11828933" cy="923330"/>
          </a:xfrm>
          <a:prstGeom prst="rect">
            <a:avLst/>
          </a:prstGeom>
          <a:solidFill>
            <a:schemeClr val="bg1"/>
          </a:solidFill>
          <a:ln>
            <a:solidFill>
              <a:schemeClr val="tx1"/>
            </a:solidFill>
          </a:ln>
        </p:spPr>
        <p:txBody>
          <a:bodyPr wrap="square" rtlCol="0">
            <a:spAutoFit/>
          </a:bodyPr>
          <a:lstStyle/>
          <a:p>
            <a:pPr marL="342900" indent="-342900">
              <a:buFont typeface="+mj-lt"/>
              <a:buAutoNum type="arabicPeriod"/>
            </a:pPr>
            <a:r>
              <a:rPr lang="fr-CA" dirty="0"/>
              <a:t>Les écarts proviennent en grande partie de la variation des durées moyennes de séjour.</a:t>
            </a:r>
          </a:p>
          <a:p>
            <a:pPr marL="342900" indent="-342900">
              <a:buFont typeface="+mj-lt"/>
              <a:buAutoNum type="arabicPeriod"/>
            </a:pPr>
            <a:r>
              <a:rPr lang="fr-CA" dirty="0"/>
              <a:t>On constate que les patients transférés de nos centres tertiaires ont une DMS égale à la moyenne.</a:t>
            </a:r>
          </a:p>
          <a:p>
            <a:pPr marL="342900" indent="-342900">
              <a:buFont typeface="+mj-lt"/>
              <a:buAutoNum type="arabicPeriod"/>
            </a:pPr>
            <a:r>
              <a:rPr lang="fr-CA" dirty="0"/>
              <a:t>Le modèle n’est pas représentatif pour la pédiatrie (volume et $ de fourniture : travaux complémentaires requis)</a:t>
            </a:r>
          </a:p>
        </p:txBody>
      </p:sp>
      <p:sp>
        <p:nvSpPr>
          <p:cNvPr id="5" name="Espace réservé du numéro de diapositive 3">
            <a:extLst>
              <a:ext uri="{FF2B5EF4-FFF2-40B4-BE49-F238E27FC236}">
                <a16:creationId xmlns:a16="http://schemas.microsoft.com/office/drawing/2014/main" id="{61C51296-382D-4FD9-9E48-0D273513541D}"/>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40</a:t>
            </a:fld>
            <a:endParaRPr lang="fr-CA" sz="2000" b="1" dirty="0">
              <a:solidFill>
                <a:srgbClr val="2D2E83"/>
              </a:solidFill>
            </a:endParaRPr>
          </a:p>
        </p:txBody>
      </p:sp>
    </p:spTree>
    <p:extLst>
      <p:ext uri="{BB962C8B-B14F-4D97-AF65-F5344CB8AC3E}">
        <p14:creationId xmlns:p14="http://schemas.microsoft.com/office/powerpoint/2010/main" val="26884610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4D865D-1296-E198-EF19-A36238FF0DB6}"/>
              </a:ext>
            </a:extLst>
          </p:cNvPr>
          <p:cNvSpPr>
            <a:spLocks noGrp="1"/>
          </p:cNvSpPr>
          <p:nvPr>
            <p:ph type="title"/>
            <p:custDataLst>
              <p:tags r:id="rId1"/>
            </p:custDataLst>
          </p:nvPr>
        </p:nvSpPr>
        <p:spPr>
          <a:xfrm>
            <a:off x="101621" y="324107"/>
            <a:ext cx="10515600" cy="550607"/>
          </a:xfrm>
        </p:spPr>
        <p:txBody>
          <a:bodyPr>
            <a:noAutofit/>
          </a:bodyPr>
          <a:lstStyle/>
          <a:p>
            <a:pPr algn="ctr"/>
            <a:r>
              <a:rPr lang="fr-CA" sz="4200" dirty="0"/>
              <a:t>Synthèse de la simulation – FAP HEI </a:t>
            </a:r>
          </a:p>
        </p:txBody>
      </p:sp>
      <p:sp>
        <p:nvSpPr>
          <p:cNvPr id="12" name="ZoneTexte 11">
            <a:extLst>
              <a:ext uri="{FF2B5EF4-FFF2-40B4-BE49-F238E27FC236}">
                <a16:creationId xmlns:a16="http://schemas.microsoft.com/office/drawing/2014/main" id="{77E8A0FB-10C9-CD9B-F2F0-3B810A8BC460}"/>
              </a:ext>
            </a:extLst>
          </p:cNvPr>
          <p:cNvSpPr txBox="1"/>
          <p:nvPr>
            <p:custDataLst>
              <p:tags r:id="rId2"/>
            </p:custDataLst>
          </p:nvPr>
        </p:nvSpPr>
        <p:spPr>
          <a:xfrm>
            <a:off x="11456083" y="2064823"/>
            <a:ext cx="642551" cy="215444"/>
          </a:xfrm>
          <a:prstGeom prst="rect">
            <a:avLst/>
          </a:prstGeom>
          <a:noFill/>
        </p:spPr>
        <p:txBody>
          <a:bodyPr wrap="square" rtlCol="0">
            <a:spAutoFit/>
          </a:bodyPr>
          <a:lstStyle/>
          <a:p>
            <a:r>
              <a:rPr lang="fr-CA" sz="800" i="1" dirty="0">
                <a:solidFill>
                  <a:srgbClr val="000000"/>
                </a:solidFill>
              </a:rPr>
              <a:t>Exclu Ped</a:t>
            </a:r>
          </a:p>
        </p:txBody>
      </p:sp>
      <p:sp>
        <p:nvSpPr>
          <p:cNvPr id="6" name="ZoneTexte 5">
            <a:extLst>
              <a:ext uri="{FF2B5EF4-FFF2-40B4-BE49-F238E27FC236}">
                <a16:creationId xmlns:a16="http://schemas.microsoft.com/office/drawing/2014/main" id="{D0330A5F-9772-43E8-8B17-2B91C8839116}"/>
              </a:ext>
            </a:extLst>
          </p:cNvPr>
          <p:cNvSpPr txBox="1"/>
          <p:nvPr>
            <p:custDataLst>
              <p:tags r:id="rId3"/>
            </p:custDataLst>
          </p:nvPr>
        </p:nvSpPr>
        <p:spPr>
          <a:xfrm>
            <a:off x="2230763" y="5817299"/>
            <a:ext cx="6986716" cy="830997"/>
          </a:xfrm>
          <a:prstGeom prst="rect">
            <a:avLst/>
          </a:prstGeom>
          <a:noFill/>
        </p:spPr>
        <p:txBody>
          <a:bodyPr wrap="square" rtlCol="0">
            <a:spAutoFit/>
          </a:bodyPr>
          <a:lstStyle/>
          <a:p>
            <a:r>
              <a:rPr lang="fr-CA" sz="1600" dirty="0"/>
              <a:t>Note : Pédiatrie tertiaire = année de transition à 0 %. Pour le moment, les données pédiatriques sont encore comprises dans les données de la simulation pour le CUSM et le CHU de Québec – Université Laval. Elles seront ajustées sous peu.</a:t>
            </a:r>
          </a:p>
        </p:txBody>
      </p:sp>
      <p:grpSp>
        <p:nvGrpSpPr>
          <p:cNvPr id="7" name="Groupe 6">
            <a:extLst>
              <a:ext uri="{FF2B5EF4-FFF2-40B4-BE49-F238E27FC236}">
                <a16:creationId xmlns:a16="http://schemas.microsoft.com/office/drawing/2014/main" id="{EEF1A7DC-1F83-4E78-810E-8DC3AAA1B450}"/>
              </a:ext>
            </a:extLst>
          </p:cNvPr>
          <p:cNvGrpSpPr/>
          <p:nvPr>
            <p:custDataLst>
              <p:tags r:id="rId4"/>
            </p:custDataLst>
          </p:nvPr>
        </p:nvGrpSpPr>
        <p:grpSpPr>
          <a:xfrm>
            <a:off x="0" y="1024964"/>
            <a:ext cx="12098634" cy="4536081"/>
            <a:chOff x="0" y="1024964"/>
            <a:chExt cx="12098634" cy="4536081"/>
          </a:xfrm>
        </p:grpSpPr>
        <p:grpSp>
          <p:nvGrpSpPr>
            <p:cNvPr id="4" name="Groupe 3">
              <a:extLst>
                <a:ext uri="{FF2B5EF4-FFF2-40B4-BE49-F238E27FC236}">
                  <a16:creationId xmlns:a16="http://schemas.microsoft.com/office/drawing/2014/main" id="{89F8A371-9735-4266-917B-CC1E5064694A}"/>
                </a:ext>
              </a:extLst>
            </p:cNvPr>
            <p:cNvGrpSpPr/>
            <p:nvPr/>
          </p:nvGrpSpPr>
          <p:grpSpPr>
            <a:xfrm>
              <a:off x="0" y="1024964"/>
              <a:ext cx="12098634" cy="4536081"/>
              <a:chOff x="0" y="1024964"/>
              <a:chExt cx="12098634" cy="4536081"/>
            </a:xfrm>
          </p:grpSpPr>
          <p:pic>
            <p:nvPicPr>
              <p:cNvPr id="5" name="Image 4">
                <a:extLst>
                  <a:ext uri="{FF2B5EF4-FFF2-40B4-BE49-F238E27FC236}">
                    <a16:creationId xmlns:a16="http://schemas.microsoft.com/office/drawing/2014/main" id="{6424F608-9787-AA98-73DB-DF2241294001}"/>
                  </a:ext>
                </a:extLst>
              </p:cNvPr>
              <p:cNvPicPr>
                <a:picLocks noChangeAspect="1"/>
              </p:cNvPicPr>
              <p:nvPr/>
            </p:nvPicPr>
            <p:blipFill>
              <a:blip r:embed="rId8"/>
              <a:stretch>
                <a:fillRect/>
              </a:stretch>
            </p:blipFill>
            <p:spPr>
              <a:xfrm>
                <a:off x="0" y="1024964"/>
                <a:ext cx="12098634" cy="4536081"/>
              </a:xfrm>
              <a:prstGeom prst="rect">
                <a:avLst/>
              </a:prstGeom>
            </p:spPr>
          </p:pic>
          <p:sp>
            <p:nvSpPr>
              <p:cNvPr id="3" name="Rectangle 2">
                <a:extLst>
                  <a:ext uri="{FF2B5EF4-FFF2-40B4-BE49-F238E27FC236}">
                    <a16:creationId xmlns:a16="http://schemas.microsoft.com/office/drawing/2014/main" id="{2F207B6B-56BF-42D9-8FC5-E87733BD4765}"/>
                  </a:ext>
                </a:extLst>
              </p:cNvPr>
              <p:cNvSpPr/>
              <p:nvPr/>
            </p:nvSpPr>
            <p:spPr>
              <a:xfrm>
                <a:off x="11539331" y="3429000"/>
                <a:ext cx="298173" cy="215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9" name="Rectangle 8">
              <a:extLst>
                <a:ext uri="{FF2B5EF4-FFF2-40B4-BE49-F238E27FC236}">
                  <a16:creationId xmlns:a16="http://schemas.microsoft.com/office/drawing/2014/main" id="{A72D370A-A182-4A73-96E1-49E1884E23A7}"/>
                </a:ext>
              </a:extLst>
            </p:cNvPr>
            <p:cNvSpPr/>
            <p:nvPr/>
          </p:nvSpPr>
          <p:spPr>
            <a:xfrm>
              <a:off x="11539331" y="3145755"/>
              <a:ext cx="450573" cy="123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10" name="Espace réservé du numéro de diapositive 3">
            <a:extLst>
              <a:ext uri="{FF2B5EF4-FFF2-40B4-BE49-F238E27FC236}">
                <a16:creationId xmlns:a16="http://schemas.microsoft.com/office/drawing/2014/main" id="{1FAA22D9-EC76-47D1-B29C-10BF82E72E44}"/>
              </a:ext>
            </a:extLst>
          </p:cNvPr>
          <p:cNvSpPr txBox="1">
            <a:spLocks/>
          </p:cNvSpPr>
          <p:nvPr>
            <p:custDataLst>
              <p:tags r:id="rId5"/>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41</a:t>
            </a:fld>
            <a:endParaRPr lang="fr-CA" sz="2000" b="1" dirty="0">
              <a:solidFill>
                <a:srgbClr val="2D2E83"/>
              </a:solidFill>
            </a:endParaRPr>
          </a:p>
        </p:txBody>
      </p:sp>
    </p:spTree>
    <p:extLst>
      <p:ext uri="{BB962C8B-B14F-4D97-AF65-F5344CB8AC3E}">
        <p14:creationId xmlns:p14="http://schemas.microsoft.com/office/powerpoint/2010/main" val="703744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3">
            <a:extLst>
              <a:ext uri="{FF2B5EF4-FFF2-40B4-BE49-F238E27FC236}">
                <a16:creationId xmlns:a16="http://schemas.microsoft.com/office/drawing/2014/main" id="{96E394B5-411A-4DE9-9A7B-E0EE727426CB}"/>
              </a:ext>
            </a:extLst>
          </p:cNvPr>
          <p:cNvSpPr txBox="1">
            <a:spLocks/>
          </p:cNvSpPr>
          <p:nvPr>
            <p:custDataLst>
              <p:tags r:id="rId1"/>
            </p:custDataLst>
          </p:nvPr>
        </p:nvSpPr>
        <p:spPr>
          <a:xfrm>
            <a:off x="4470872" y="634744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fr-CA" sz="2000" b="1">
              <a:solidFill>
                <a:srgbClr val="2D2E83"/>
              </a:solidFill>
            </a:endParaRPr>
          </a:p>
        </p:txBody>
      </p:sp>
      <p:sp>
        <p:nvSpPr>
          <p:cNvPr id="8" name="Titre 1">
            <a:extLst>
              <a:ext uri="{FF2B5EF4-FFF2-40B4-BE49-F238E27FC236}">
                <a16:creationId xmlns:a16="http://schemas.microsoft.com/office/drawing/2014/main" id="{B4E4CE8D-12DD-40FF-BFF1-1FB179EE1366}"/>
              </a:ext>
            </a:extLst>
          </p:cNvPr>
          <p:cNvSpPr>
            <a:spLocks noGrp="1"/>
          </p:cNvSpPr>
          <p:nvPr>
            <p:ph type="title"/>
            <p:custDataLst>
              <p:tags r:id="rId2"/>
            </p:custDataLst>
          </p:nvPr>
        </p:nvSpPr>
        <p:spPr>
          <a:xfrm>
            <a:off x="208500" y="518171"/>
            <a:ext cx="10515600" cy="550605"/>
          </a:xfrm>
        </p:spPr>
        <p:txBody>
          <a:bodyPr>
            <a:noAutofit/>
          </a:bodyPr>
          <a:lstStyle/>
          <a:p>
            <a:r>
              <a:rPr lang="fr-CA" sz="5500" cap="small" dirty="0"/>
              <a:t>    Modèle HEI et transition</a:t>
            </a:r>
            <a:endParaRPr lang="fr-CA" sz="5500" dirty="0"/>
          </a:p>
        </p:txBody>
      </p:sp>
      <p:sp>
        <p:nvSpPr>
          <p:cNvPr id="6" name="Espace réservé du numéro de diapositive 1">
            <a:extLst>
              <a:ext uri="{FF2B5EF4-FFF2-40B4-BE49-F238E27FC236}">
                <a16:creationId xmlns:a16="http://schemas.microsoft.com/office/drawing/2014/main" id="{3E25B041-B4DB-4074-A7F5-42D39E82FFCF}"/>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42</a:t>
            </a:fld>
            <a:endParaRPr lang="fr-FR" sz="2000" b="1">
              <a:solidFill>
                <a:schemeClr val="tx1"/>
              </a:solidFill>
              <a:latin typeface="Calibri" panose="020F0502020204030204" pitchFamily="34" charset="0"/>
              <a:cs typeface="Calibri" panose="020F0502020204030204" pitchFamily="34" charset="0"/>
            </a:endParaRPr>
          </a:p>
        </p:txBody>
      </p:sp>
      <p:sp>
        <p:nvSpPr>
          <p:cNvPr id="9" name="Espace réservé du texte 4">
            <a:extLst>
              <a:ext uri="{FF2B5EF4-FFF2-40B4-BE49-F238E27FC236}">
                <a16:creationId xmlns:a16="http://schemas.microsoft.com/office/drawing/2014/main" id="{9C7958E5-4355-4BEB-AA6E-584E0CE83C9B}"/>
              </a:ext>
            </a:extLst>
          </p:cNvPr>
          <p:cNvSpPr txBox="1">
            <a:spLocks noGrp="1"/>
          </p:cNvSpPr>
          <p:nvPr>
            <p:ph type="body" idx="1"/>
            <p:custDataLst>
              <p:tags r:id="rId4"/>
            </p:custDataLst>
          </p:nvPr>
        </p:nvSpPr>
        <p:spPr>
          <a:xfrm>
            <a:off x="453688" y="1627502"/>
            <a:ext cx="11337259" cy="3801041"/>
          </a:xfrm>
          <a:prstGeom prst="rect">
            <a:avLst/>
          </a:prstGeom>
          <a:noFill/>
        </p:spPr>
        <p:txBody>
          <a:bodyPr vert="horz" wrap="square" lIns="91440" tIns="45720" rIns="91440" bIns="45720" rtlCol="0" anchor="t">
            <a:spAutoFit/>
          </a:bodyPr>
          <a:lstStyle/>
          <a:p>
            <a:pPr algn="just">
              <a:buClr>
                <a:srgbClr val="00B0F0"/>
              </a:buClr>
            </a:pPr>
            <a:endParaRPr lang="fr-CA" sz="2400" b="1" dirty="0">
              <a:effectLst>
                <a:outerShdw blurRad="38100" dist="38100" dir="2700000" algn="tl">
                  <a:srgbClr val="000000">
                    <a:alpha val="43137"/>
                  </a:srgbClr>
                </a:outerShdw>
              </a:effectLst>
            </a:endParaRPr>
          </a:p>
          <a:p>
            <a:pPr marL="457200" indent="-457200" algn="just">
              <a:buClr>
                <a:srgbClr val="00B0F0"/>
              </a:buClr>
              <a:buFont typeface="Arial" panose="020B0604020202020204" pitchFamily="34" charset="0"/>
              <a:buChar char="•"/>
            </a:pPr>
            <a:r>
              <a:rPr lang="fr-CA" sz="2400" dirty="0"/>
              <a:t>Limitation de l’impact financier d’un modèle FAP, par rapport au budget historique : l’an 1, en 2023-2024, une </a:t>
            </a:r>
            <a:r>
              <a:rPr lang="fr-CA" sz="2400" b="1" dirty="0">
                <a:effectLst>
                  <a:outerShdw blurRad="38100" dist="38100" dir="2700000" algn="tl">
                    <a:srgbClr val="000000">
                      <a:alpha val="43137"/>
                    </a:srgbClr>
                  </a:outerShdw>
                </a:effectLst>
              </a:rPr>
              <a:t>transition de 20 % seulement serait appliquée sur l’écart de financement </a:t>
            </a:r>
            <a:r>
              <a:rPr lang="fr-CA" sz="2400" dirty="0"/>
              <a:t>(positif ou négatif). En l’an 2 (pour 2024-2025), c’est 60 % et pour l’an 3 (2025-2026), 100 % de l’écart est appliqué.</a:t>
            </a:r>
          </a:p>
          <a:p>
            <a:pPr marL="457200" indent="-457200" algn="just">
              <a:buClr>
                <a:srgbClr val="00B0F0"/>
              </a:buClr>
              <a:buFont typeface="Arial" panose="020B0604020202020204" pitchFamily="34" charset="0"/>
              <a:buChar char="•"/>
            </a:pPr>
            <a:endParaRPr lang="fr-CA" sz="2400" dirty="0"/>
          </a:p>
          <a:p>
            <a:pPr marL="457200" indent="-457200" algn="just">
              <a:buClr>
                <a:srgbClr val="00B0F0"/>
              </a:buClr>
              <a:buFont typeface="Arial" panose="020B0604020202020204" pitchFamily="34" charset="0"/>
              <a:buChar char="•"/>
            </a:pPr>
            <a:r>
              <a:rPr lang="fr-CA" sz="2400" dirty="0"/>
              <a:t>Pour les </a:t>
            </a:r>
            <a:r>
              <a:rPr lang="fr-CA" sz="2400" b="1" dirty="0">
                <a:effectLst>
                  <a:outerShdw blurRad="38100" dist="38100" dir="2700000" algn="tl">
                    <a:srgbClr val="000000">
                      <a:alpha val="43137"/>
                    </a:srgbClr>
                  </a:outerShdw>
                </a:effectLst>
              </a:rPr>
              <a:t>établissements pédiatriques surspécialisés </a:t>
            </a:r>
            <a:r>
              <a:rPr lang="fr-CA" sz="2400" dirty="0"/>
              <a:t>(CHU Sainte-Justine, </a:t>
            </a:r>
            <a:r>
              <a:rPr lang="en-CA" sz="2400" dirty="0" err="1"/>
              <a:t>Hôpital</a:t>
            </a:r>
            <a:r>
              <a:rPr lang="en-CA" sz="2400" dirty="0"/>
              <a:t> de Montréal pour enfants</a:t>
            </a:r>
            <a:r>
              <a:rPr lang="fr-CA" sz="2400" dirty="0"/>
              <a:t> et CHUL); une année de transition avec un impact de 0 % est retenue vu l’ampleur des différences observées lors des dernières analyses, notamment au niveau des soins infirmiers. </a:t>
            </a:r>
            <a:endParaRPr lang="fr-FR" sz="2400" dirty="0"/>
          </a:p>
        </p:txBody>
      </p:sp>
      <p:sp>
        <p:nvSpPr>
          <p:cNvPr id="10" name="Espace réservé du numéro de diapositive 3">
            <a:extLst>
              <a:ext uri="{FF2B5EF4-FFF2-40B4-BE49-F238E27FC236}">
                <a16:creationId xmlns:a16="http://schemas.microsoft.com/office/drawing/2014/main" id="{5411805A-1F31-44A4-9B04-B396EDB0D694}"/>
              </a:ext>
            </a:extLst>
          </p:cNvPr>
          <p:cNvSpPr txBox="1">
            <a:spLocks/>
          </p:cNvSpPr>
          <p:nvPr>
            <p:custDataLst>
              <p:tags r:id="rId5"/>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42</a:t>
            </a:fld>
            <a:endParaRPr lang="fr-CA" sz="2000" b="1" dirty="0">
              <a:solidFill>
                <a:srgbClr val="2D2E83"/>
              </a:solidFill>
            </a:endParaRPr>
          </a:p>
        </p:txBody>
      </p:sp>
    </p:spTree>
    <p:extLst>
      <p:ext uri="{BB962C8B-B14F-4D97-AF65-F5344CB8AC3E}">
        <p14:creationId xmlns:p14="http://schemas.microsoft.com/office/powerpoint/2010/main" val="2413705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1">
            <a:extLst>
              <a:ext uri="{FF2B5EF4-FFF2-40B4-BE49-F238E27FC236}">
                <a16:creationId xmlns:a16="http://schemas.microsoft.com/office/drawing/2014/main" id="{F40E9E8A-8546-448C-8885-CC3B8B57925E}"/>
              </a:ext>
            </a:extLst>
          </p:cNvPr>
          <p:cNvSpPr txBox="1">
            <a:spLocks/>
          </p:cNvSpPr>
          <p:nvPr>
            <p:custDataLst>
              <p:tags r:id="rId1"/>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43</a:t>
            </a:fld>
            <a:endParaRPr lang="fr-FR" sz="2000" b="1">
              <a:solidFill>
                <a:schemeClr val="tx1"/>
              </a:solidFill>
              <a:latin typeface="Calibri" panose="020F0502020204030204" pitchFamily="34" charset="0"/>
              <a:cs typeface="Calibri" panose="020F0502020204030204" pitchFamily="34" charset="0"/>
            </a:endParaRPr>
          </a:p>
        </p:txBody>
      </p:sp>
      <p:sp>
        <p:nvSpPr>
          <p:cNvPr id="9" name="Titre 1">
            <a:extLst>
              <a:ext uri="{FF2B5EF4-FFF2-40B4-BE49-F238E27FC236}">
                <a16:creationId xmlns:a16="http://schemas.microsoft.com/office/drawing/2014/main" id="{E73EF244-DC3E-404A-930C-28757A84F028}"/>
              </a:ext>
            </a:extLst>
          </p:cNvPr>
          <p:cNvSpPr>
            <a:spLocks noGrp="1"/>
          </p:cNvSpPr>
          <p:nvPr>
            <p:ph type="title"/>
            <p:custDataLst>
              <p:tags r:id="rId2"/>
            </p:custDataLst>
          </p:nvPr>
        </p:nvSpPr>
        <p:spPr>
          <a:xfrm>
            <a:off x="831850" y="856574"/>
            <a:ext cx="10515600" cy="550605"/>
          </a:xfrm>
        </p:spPr>
        <p:txBody>
          <a:bodyPr>
            <a:noAutofit/>
          </a:bodyPr>
          <a:lstStyle/>
          <a:p>
            <a:r>
              <a:rPr lang="fr-CA" sz="4200" dirty="0"/>
              <a:t>Prochaines étapes : </a:t>
            </a:r>
          </a:p>
        </p:txBody>
      </p:sp>
      <p:sp>
        <p:nvSpPr>
          <p:cNvPr id="10" name="Espace réservé du texte 2">
            <a:extLst>
              <a:ext uri="{FF2B5EF4-FFF2-40B4-BE49-F238E27FC236}">
                <a16:creationId xmlns:a16="http://schemas.microsoft.com/office/drawing/2014/main" id="{02F288C9-BB14-46A1-82BA-4D41E9EDB36F}"/>
              </a:ext>
            </a:extLst>
          </p:cNvPr>
          <p:cNvSpPr>
            <a:spLocks noGrp="1"/>
          </p:cNvSpPr>
          <p:nvPr>
            <p:ph type="body" idx="1"/>
            <p:custDataLst>
              <p:tags r:id="rId3"/>
            </p:custDataLst>
          </p:nvPr>
        </p:nvSpPr>
        <p:spPr>
          <a:xfrm>
            <a:off x="942975" y="1676399"/>
            <a:ext cx="11026914" cy="3773906"/>
          </a:xfrm>
        </p:spPr>
        <p:txBody>
          <a:bodyPr vert="horz" lIns="91440" tIns="45720" rIns="91440" bIns="45720" rtlCol="0" anchor="t">
            <a:normAutofit fontScale="85000" lnSpcReduction="20000"/>
          </a:bodyPr>
          <a:lstStyle/>
          <a:p>
            <a:pPr marL="457200" indent="-457200">
              <a:buClr>
                <a:srgbClr val="B8E6F2"/>
              </a:buClr>
              <a:buFont typeface="Arial" panose="020B0604020202020204" pitchFamily="34" charset="0"/>
              <a:buChar char="•"/>
            </a:pPr>
            <a:r>
              <a:rPr lang="fr-CA" dirty="0"/>
              <a:t>Rencontres de concertation avec les établissements publics du RSSS;</a:t>
            </a:r>
          </a:p>
          <a:p>
            <a:pPr marL="457200" indent="-457200">
              <a:buClr>
                <a:srgbClr val="B8E6F2"/>
              </a:buClr>
              <a:buFont typeface="Arial" panose="020B0604020202020204" pitchFamily="34" charset="0"/>
              <a:buChar char="•"/>
            </a:pPr>
            <a:r>
              <a:rPr lang="fr-CA" dirty="0"/>
              <a:t>Finalisation de la documentation.</a:t>
            </a:r>
          </a:p>
          <a:p>
            <a:pPr>
              <a:buClr>
                <a:srgbClr val="B8E6F2"/>
              </a:buClr>
              <a:buFont typeface="Arial"/>
              <a:buChar char="•"/>
            </a:pPr>
            <a:endParaRPr lang="fr-CA" dirty="0"/>
          </a:p>
          <a:p>
            <a:pPr>
              <a:buClr>
                <a:srgbClr val="B8E6F2"/>
              </a:buClr>
              <a:buFont typeface="Arial"/>
              <a:buChar char="•"/>
            </a:pPr>
            <a:endParaRPr lang="fr-CA" dirty="0"/>
          </a:p>
          <a:p>
            <a:pPr>
              <a:lnSpc>
                <a:spcPct val="110000"/>
              </a:lnSpc>
              <a:spcBef>
                <a:spcPct val="0"/>
              </a:spcBef>
              <a:buClr>
                <a:srgbClr val="B8E6F2"/>
              </a:buClr>
            </a:pPr>
            <a:r>
              <a:rPr lang="fr-CA" sz="3800" b="1" dirty="0">
                <a:ea typeface="+mj-ea"/>
                <a:cs typeface="+mj-cs"/>
              </a:rPr>
              <a:t>Pistes de travail pour l’année de transition :</a:t>
            </a:r>
          </a:p>
          <a:p>
            <a:pPr marL="457200" indent="-457200">
              <a:buClr>
                <a:srgbClr val="B8E6F2"/>
              </a:buClr>
              <a:buChar char="•"/>
            </a:pPr>
            <a:r>
              <a:rPr lang="fr-CA" dirty="0">
                <a:ea typeface="+mn-lt"/>
                <a:cs typeface="+mn-lt"/>
              </a:rPr>
              <a:t>Ajouter des indicateurs de qualité des soins au modèle;</a:t>
            </a:r>
          </a:p>
          <a:p>
            <a:pPr marL="457200" indent="-457200">
              <a:buClr>
                <a:srgbClr val="B8E6F2"/>
              </a:buClr>
              <a:buChar char="•"/>
            </a:pPr>
            <a:r>
              <a:rPr lang="fr-CA" dirty="0">
                <a:ea typeface="+mn-lt"/>
                <a:cs typeface="+mn-lt"/>
              </a:rPr>
              <a:t>Renforcer la précision de la portion « fournitures » du tarif; </a:t>
            </a:r>
          </a:p>
          <a:p>
            <a:pPr marL="457200" indent="-457200">
              <a:buClr>
                <a:srgbClr val="B8E6F2"/>
              </a:buClr>
              <a:buChar char="•"/>
            </a:pPr>
            <a:r>
              <a:rPr lang="fr-CA" dirty="0">
                <a:ea typeface="+mn-lt"/>
                <a:cs typeface="+mn-lt"/>
              </a:rPr>
              <a:t>Bonifier l’appariement entre l’univers budgétaire et les tarifs du modèle (CPSS); </a:t>
            </a:r>
          </a:p>
          <a:p>
            <a:pPr marL="457200" indent="-457200">
              <a:buClr>
                <a:srgbClr val="B8E6F2"/>
              </a:buClr>
              <a:buChar char="•"/>
            </a:pPr>
            <a:r>
              <a:rPr lang="fr-CA" dirty="0">
                <a:ea typeface="+mn-lt"/>
                <a:cs typeface="+mn-lt"/>
              </a:rPr>
              <a:t>Analyser certains cas spécifiques.</a:t>
            </a:r>
          </a:p>
          <a:p>
            <a:pPr marL="457200" indent="-457200">
              <a:buClr>
                <a:srgbClr val="B8E6F2"/>
              </a:buClr>
              <a:buFontTx/>
              <a:buChar char="-"/>
            </a:pPr>
            <a:endParaRPr lang="fr-CA" dirty="0">
              <a:cs typeface="Calibri"/>
            </a:endParaRPr>
          </a:p>
          <a:p>
            <a:pPr marL="457200" indent="-457200">
              <a:buFontTx/>
              <a:buChar char="-"/>
            </a:pPr>
            <a:endParaRPr lang="fr-CA" dirty="0"/>
          </a:p>
        </p:txBody>
      </p:sp>
      <p:sp>
        <p:nvSpPr>
          <p:cNvPr id="5" name="Espace réservé du numéro de diapositive 3">
            <a:extLst>
              <a:ext uri="{FF2B5EF4-FFF2-40B4-BE49-F238E27FC236}">
                <a16:creationId xmlns:a16="http://schemas.microsoft.com/office/drawing/2014/main" id="{9EB4FE58-9D82-4DDE-A113-B895AA65E56B}"/>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43</a:t>
            </a:fld>
            <a:endParaRPr lang="fr-CA" sz="2000" b="1" dirty="0">
              <a:solidFill>
                <a:srgbClr val="2D2E83"/>
              </a:solidFill>
            </a:endParaRPr>
          </a:p>
        </p:txBody>
      </p:sp>
    </p:spTree>
    <p:extLst>
      <p:ext uri="{BB962C8B-B14F-4D97-AF65-F5344CB8AC3E}">
        <p14:creationId xmlns:p14="http://schemas.microsoft.com/office/powerpoint/2010/main" val="3349938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6A6F98-B24A-F1C8-C020-A1C1D50982A2}"/>
              </a:ext>
            </a:extLst>
          </p:cNvPr>
          <p:cNvSpPr>
            <a:spLocks noGrp="1"/>
          </p:cNvSpPr>
          <p:nvPr>
            <p:ph type="title"/>
            <p:custDataLst>
              <p:tags r:id="rId1"/>
            </p:custDataLst>
          </p:nvPr>
        </p:nvSpPr>
        <p:spPr>
          <a:xfrm>
            <a:off x="831850" y="665787"/>
            <a:ext cx="10515600" cy="550605"/>
          </a:xfrm>
        </p:spPr>
        <p:txBody>
          <a:bodyPr>
            <a:normAutofit fontScale="90000"/>
          </a:bodyPr>
          <a:lstStyle/>
          <a:p>
            <a:r>
              <a:rPr lang="fr-CA" dirty="0"/>
              <a:t>Calendrier des déploiements depuis juillet 2022 : </a:t>
            </a:r>
          </a:p>
        </p:txBody>
      </p:sp>
      <p:pic>
        <p:nvPicPr>
          <p:cNvPr id="5" name="Image 4">
            <a:extLst>
              <a:ext uri="{FF2B5EF4-FFF2-40B4-BE49-F238E27FC236}">
                <a16:creationId xmlns:a16="http://schemas.microsoft.com/office/drawing/2014/main" id="{955F1C13-3A0C-1624-9ED5-15B716CA8745}"/>
              </a:ext>
            </a:extLst>
          </p:cNvPr>
          <p:cNvPicPr>
            <a:picLocks noChangeAspect="1"/>
          </p:cNvPicPr>
          <p:nvPr>
            <p:custDataLst>
              <p:tags r:id="rId2"/>
            </p:custDataLst>
          </p:nvPr>
        </p:nvPicPr>
        <p:blipFill>
          <a:blip r:embed="rId7"/>
          <a:stretch>
            <a:fillRect/>
          </a:stretch>
        </p:blipFill>
        <p:spPr>
          <a:xfrm>
            <a:off x="945980" y="1668026"/>
            <a:ext cx="9325844" cy="4016678"/>
          </a:xfrm>
          <a:prstGeom prst="rect">
            <a:avLst/>
          </a:prstGeom>
        </p:spPr>
      </p:pic>
      <p:sp>
        <p:nvSpPr>
          <p:cNvPr id="4" name="Espace réservé du numéro de diapositive 1">
            <a:extLst>
              <a:ext uri="{FF2B5EF4-FFF2-40B4-BE49-F238E27FC236}">
                <a16:creationId xmlns:a16="http://schemas.microsoft.com/office/drawing/2014/main" id="{171E41B0-207B-498C-894A-9F8CDEC05AA5}"/>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44</a:t>
            </a:fld>
            <a:endParaRPr lang="fr-FR" sz="2000" b="1">
              <a:solidFill>
                <a:schemeClr val="tx1"/>
              </a:solidFill>
              <a:latin typeface="Calibri" panose="020F0502020204030204" pitchFamily="34" charset="0"/>
              <a:cs typeface="Calibri" panose="020F0502020204030204" pitchFamily="34" charset="0"/>
            </a:endParaRPr>
          </a:p>
        </p:txBody>
      </p:sp>
      <p:sp>
        <p:nvSpPr>
          <p:cNvPr id="6" name="Espace réservé du numéro de diapositive 3">
            <a:extLst>
              <a:ext uri="{FF2B5EF4-FFF2-40B4-BE49-F238E27FC236}">
                <a16:creationId xmlns:a16="http://schemas.microsoft.com/office/drawing/2014/main" id="{DF6AD382-D41C-4D33-AB72-7CF737F5E1EE}"/>
              </a:ext>
            </a:extLst>
          </p:cNvPr>
          <p:cNvSpPr txBox="1">
            <a:spLocks/>
          </p:cNvSpPr>
          <p:nvPr>
            <p:custDataLst>
              <p:tags r:id="rId4"/>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44</a:t>
            </a:fld>
            <a:endParaRPr lang="fr-CA" sz="2000" b="1" dirty="0">
              <a:solidFill>
                <a:srgbClr val="2D2E83"/>
              </a:solidFill>
            </a:endParaRPr>
          </a:p>
        </p:txBody>
      </p:sp>
    </p:spTree>
    <p:extLst>
      <p:ext uri="{BB962C8B-B14F-4D97-AF65-F5344CB8AC3E}">
        <p14:creationId xmlns:p14="http://schemas.microsoft.com/office/powerpoint/2010/main" val="30422066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3218257-50CD-48DD-BABD-CFE23A9541EF}"/>
              </a:ext>
            </a:extLst>
          </p:cNvPr>
          <p:cNvSpPr txBox="1"/>
          <p:nvPr>
            <p:custDataLst>
              <p:tags r:id="rId1"/>
            </p:custDataLst>
          </p:nvPr>
        </p:nvSpPr>
        <p:spPr>
          <a:xfrm>
            <a:off x="1812086" y="979253"/>
            <a:ext cx="8293211" cy="5078313"/>
          </a:xfrm>
          <a:prstGeom prst="rect">
            <a:avLst/>
          </a:prstGeom>
          <a:noFill/>
        </p:spPr>
        <p:txBody>
          <a:bodyPr wrap="square" rtlCol="0">
            <a:spAutoFit/>
          </a:bodyPr>
          <a:lstStyle/>
          <a:p>
            <a:pPr algn="ctr"/>
            <a:r>
              <a:rPr lang="fr-CA" sz="5400" b="1" dirty="0"/>
              <a:t>Questions / Commentaires?</a:t>
            </a:r>
          </a:p>
          <a:p>
            <a:pPr algn="ctr"/>
            <a:endParaRPr lang="fr-CA" sz="5400" b="1" dirty="0"/>
          </a:p>
          <a:p>
            <a:pPr algn="ctr"/>
            <a:endParaRPr lang="fr-CA" sz="5400" b="1" dirty="0"/>
          </a:p>
          <a:p>
            <a:pPr algn="ctr"/>
            <a:endParaRPr lang="fr-CA" sz="5400" b="1" dirty="0"/>
          </a:p>
          <a:p>
            <a:pPr algn="ctr"/>
            <a:endParaRPr lang="fr-CA" sz="4500" b="1" dirty="0"/>
          </a:p>
          <a:p>
            <a:pPr algn="ctr"/>
            <a:r>
              <a:rPr lang="fr-CA" sz="5400" b="1" dirty="0"/>
              <a:t>Merci !</a:t>
            </a:r>
          </a:p>
        </p:txBody>
      </p:sp>
      <p:sp>
        <p:nvSpPr>
          <p:cNvPr id="5" name="Espace réservé du numéro de diapositive 1">
            <a:extLst>
              <a:ext uri="{FF2B5EF4-FFF2-40B4-BE49-F238E27FC236}">
                <a16:creationId xmlns:a16="http://schemas.microsoft.com/office/drawing/2014/main" id="{8DE96275-536B-4CDC-BB8A-1C94C281C681}"/>
              </a:ext>
            </a:extLst>
          </p:cNvPr>
          <p:cNvSpPr txBox="1">
            <a:spLocks/>
          </p:cNvSpPr>
          <p:nvPr>
            <p:custDataLst>
              <p:tags r:id="rId2"/>
            </p:custDataLst>
          </p:nvPr>
        </p:nvSpPr>
        <p:spPr>
          <a:xfrm>
            <a:off x="5846233" y="6446220"/>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fr-FR" sz="2000" b="1">
              <a:solidFill>
                <a:schemeClr val="tx1"/>
              </a:solidFill>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6AB0510F-B69B-45F9-8DB6-378F77AA7216}"/>
              </a:ext>
            </a:extLst>
          </p:cNvPr>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4752744" y="1653123"/>
            <a:ext cx="2186977" cy="2881950"/>
          </a:xfrm>
          <a:prstGeom prst="rect">
            <a:avLst/>
          </a:prstGeom>
        </p:spPr>
      </p:pic>
      <p:sp>
        <p:nvSpPr>
          <p:cNvPr id="6" name="Espace réservé du numéro de diapositive 5">
            <a:extLst>
              <a:ext uri="{FF2B5EF4-FFF2-40B4-BE49-F238E27FC236}">
                <a16:creationId xmlns:a16="http://schemas.microsoft.com/office/drawing/2014/main" id="{91DA04EB-4C09-4AD6-9D34-4D8005E0D16C}"/>
              </a:ext>
            </a:extLst>
          </p:cNvPr>
          <p:cNvSpPr>
            <a:spLocks noGrp="1"/>
          </p:cNvSpPr>
          <p:nvPr>
            <p:ph type="sldNum" sz="quarter" idx="12"/>
            <p:custDataLst>
              <p:tags r:id="rId4"/>
            </p:custDataLst>
          </p:nvPr>
        </p:nvSpPr>
        <p:spPr/>
        <p:txBody>
          <a:bodyPr/>
          <a:lstStyle/>
          <a:p>
            <a:pPr>
              <a:defRPr/>
            </a:pPr>
            <a:endParaRPr lang="fr-FR" dirty="0"/>
          </a:p>
        </p:txBody>
      </p:sp>
    </p:spTree>
    <p:extLst>
      <p:ext uri="{BB962C8B-B14F-4D97-AF65-F5344CB8AC3E}">
        <p14:creationId xmlns:p14="http://schemas.microsoft.com/office/powerpoint/2010/main" val="263634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386260" y="237571"/>
            <a:ext cx="10515600" cy="550605"/>
          </a:xfrm>
        </p:spPr>
        <p:txBody>
          <a:bodyPr>
            <a:normAutofit fontScale="90000"/>
          </a:bodyPr>
          <a:lstStyle/>
          <a:p>
            <a:pPr marL="452438" indent="-452438"/>
            <a:r>
              <a:rPr lang="fr-CA" cap="small" dirty="0"/>
              <a:t>Positionnement stratégique du FAP</a:t>
            </a:r>
            <a:endParaRPr lang="fr-CA" dirty="0"/>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2"/>
            </p:custDataLst>
          </p:nvPr>
        </p:nvSpPr>
        <p:spPr>
          <a:xfrm>
            <a:off x="3562546" y="6437866"/>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5</a:t>
            </a:fld>
            <a:endParaRPr lang="fr-CA" sz="2000" b="1" dirty="0">
              <a:solidFill>
                <a:srgbClr val="2D2E83"/>
              </a:solidFill>
            </a:endParaRPr>
          </a:p>
        </p:txBody>
      </p:sp>
      <p:pic>
        <p:nvPicPr>
          <p:cNvPr id="8" name="Image 7">
            <a:extLst>
              <a:ext uri="{FF2B5EF4-FFF2-40B4-BE49-F238E27FC236}">
                <a16:creationId xmlns:a16="http://schemas.microsoft.com/office/drawing/2014/main" id="{5CDB933E-71D8-46CD-8D08-0CDF05089B5A}"/>
              </a:ext>
            </a:extLst>
          </p:cNvPr>
          <p:cNvPicPr>
            <a:picLocks noChangeAspect="1"/>
          </p:cNvPicPr>
          <p:nvPr>
            <p:custDataLst>
              <p:tags r:id="rId3"/>
            </p:custDataLst>
          </p:nvPr>
        </p:nvPicPr>
        <p:blipFill>
          <a:blip r:embed="rId11"/>
          <a:stretch>
            <a:fillRect/>
          </a:stretch>
        </p:blipFill>
        <p:spPr>
          <a:xfrm>
            <a:off x="220722" y="1671457"/>
            <a:ext cx="2943816" cy="3809373"/>
          </a:xfrm>
          <a:prstGeom prst="rect">
            <a:avLst/>
          </a:prstGeom>
          <a:ln>
            <a:noFill/>
          </a:ln>
          <a:effectLst>
            <a:outerShdw blurRad="292100" dist="139700" dir="2700000" algn="tl" rotWithShape="0">
              <a:srgbClr val="333333">
                <a:alpha val="65000"/>
              </a:srgbClr>
            </a:outerShdw>
          </a:effectLst>
        </p:spPr>
      </p:pic>
      <p:sp>
        <p:nvSpPr>
          <p:cNvPr id="10" name="Flèche : droite 9">
            <a:extLst>
              <a:ext uri="{FF2B5EF4-FFF2-40B4-BE49-F238E27FC236}">
                <a16:creationId xmlns:a16="http://schemas.microsoft.com/office/drawing/2014/main" id="{42F5E846-F783-47C5-820E-08D263DEAEC9}"/>
              </a:ext>
            </a:extLst>
          </p:cNvPr>
          <p:cNvSpPr/>
          <p:nvPr>
            <p:custDataLst>
              <p:tags r:id="rId4"/>
            </p:custDataLst>
          </p:nvPr>
        </p:nvSpPr>
        <p:spPr>
          <a:xfrm>
            <a:off x="3380124" y="2714782"/>
            <a:ext cx="781978" cy="158443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pic>
        <p:nvPicPr>
          <p:cNvPr id="4" name="Image 3">
            <a:extLst>
              <a:ext uri="{FF2B5EF4-FFF2-40B4-BE49-F238E27FC236}">
                <a16:creationId xmlns:a16="http://schemas.microsoft.com/office/drawing/2014/main" id="{AD8086C9-E4BB-406F-9626-BDC4FFE999DE}"/>
              </a:ext>
            </a:extLst>
          </p:cNvPr>
          <p:cNvPicPr>
            <a:picLocks noChangeAspect="1"/>
          </p:cNvPicPr>
          <p:nvPr>
            <p:custDataLst>
              <p:tags r:id="rId5"/>
            </p:custDataLst>
          </p:nvPr>
        </p:nvPicPr>
        <p:blipFill>
          <a:blip r:embed="rId12"/>
          <a:stretch>
            <a:fillRect/>
          </a:stretch>
        </p:blipFill>
        <p:spPr>
          <a:xfrm>
            <a:off x="9418957" y="573225"/>
            <a:ext cx="2426201" cy="2911150"/>
          </a:xfrm>
          <a:prstGeom prst="rect">
            <a:avLst/>
          </a:prstGeom>
          <a:ln>
            <a:noFill/>
          </a:ln>
          <a:effectLst>
            <a:outerShdw blurRad="292100" dist="139700" dir="2700000" algn="tl" rotWithShape="0">
              <a:srgbClr val="333333">
                <a:alpha val="65000"/>
              </a:srgbClr>
            </a:outerShdw>
          </a:effectLst>
        </p:spPr>
      </p:pic>
      <p:grpSp>
        <p:nvGrpSpPr>
          <p:cNvPr id="15" name="Groupe 14">
            <a:extLst>
              <a:ext uri="{FF2B5EF4-FFF2-40B4-BE49-F238E27FC236}">
                <a16:creationId xmlns:a16="http://schemas.microsoft.com/office/drawing/2014/main" id="{A568236C-031F-49CE-B0F1-B4E13B980168}"/>
              </a:ext>
            </a:extLst>
          </p:cNvPr>
          <p:cNvGrpSpPr/>
          <p:nvPr>
            <p:custDataLst>
              <p:tags r:id="rId6"/>
            </p:custDataLst>
          </p:nvPr>
        </p:nvGrpSpPr>
        <p:grpSpPr>
          <a:xfrm>
            <a:off x="4329966" y="1503294"/>
            <a:ext cx="3951561" cy="4048629"/>
            <a:chOff x="4329966" y="1356150"/>
            <a:chExt cx="3951561" cy="4048629"/>
          </a:xfrm>
        </p:grpSpPr>
        <p:pic>
          <p:nvPicPr>
            <p:cNvPr id="6" name="Image 5">
              <a:extLst>
                <a:ext uri="{FF2B5EF4-FFF2-40B4-BE49-F238E27FC236}">
                  <a16:creationId xmlns:a16="http://schemas.microsoft.com/office/drawing/2014/main" id="{029E6AD2-C2B4-4515-B0AB-2A09626559AB}"/>
                </a:ext>
              </a:extLst>
            </p:cNvPr>
            <p:cNvPicPr>
              <a:picLocks noChangeAspect="1"/>
            </p:cNvPicPr>
            <p:nvPr/>
          </p:nvPicPr>
          <p:blipFill>
            <a:blip r:embed="rId13"/>
            <a:stretch>
              <a:fillRect/>
            </a:stretch>
          </p:blipFill>
          <p:spPr>
            <a:xfrm>
              <a:off x="4329966" y="1453218"/>
              <a:ext cx="3951561" cy="3951561"/>
            </a:xfrm>
            <a:prstGeom prst="rect">
              <a:avLst/>
            </a:prstGeom>
            <a:ln>
              <a:noFill/>
            </a:ln>
            <a:effectLst>
              <a:outerShdw blurRad="292100" dist="139700" dir="2700000" algn="tl" rotWithShape="0">
                <a:srgbClr val="333333">
                  <a:alpha val="65000"/>
                </a:srgbClr>
              </a:outerShdw>
            </a:effectLst>
          </p:spPr>
        </p:pic>
        <p:sp>
          <p:nvSpPr>
            <p:cNvPr id="12" name="ZoneTexte 11">
              <a:extLst>
                <a:ext uri="{FF2B5EF4-FFF2-40B4-BE49-F238E27FC236}">
                  <a16:creationId xmlns:a16="http://schemas.microsoft.com/office/drawing/2014/main" id="{A0AA3A11-7F72-4A7E-B7EB-B979F4E6F19F}"/>
                </a:ext>
              </a:extLst>
            </p:cNvPr>
            <p:cNvSpPr txBox="1"/>
            <p:nvPr/>
          </p:nvSpPr>
          <p:spPr>
            <a:xfrm>
              <a:off x="5549462" y="1356150"/>
              <a:ext cx="1513489" cy="707886"/>
            </a:xfrm>
            <a:prstGeom prst="rect">
              <a:avLst/>
            </a:prstGeom>
            <a:noFill/>
          </p:spPr>
          <p:txBody>
            <a:bodyPr wrap="square" rtlCol="0">
              <a:spAutoFit/>
            </a:bodyPr>
            <a:lstStyle/>
            <a:p>
              <a:pPr algn="ctr"/>
              <a:r>
                <a:rPr lang="fr-CA" sz="4000" dirty="0">
                  <a:latin typeface="Amasis MT Pro Black" panose="020B0604020202020204" pitchFamily="18" charset="0"/>
                </a:rPr>
                <a:t>FAP</a:t>
              </a:r>
            </a:p>
          </p:txBody>
        </p:sp>
      </p:grpSp>
      <p:pic>
        <p:nvPicPr>
          <p:cNvPr id="17" name="Image 16">
            <a:extLst>
              <a:ext uri="{FF2B5EF4-FFF2-40B4-BE49-F238E27FC236}">
                <a16:creationId xmlns:a16="http://schemas.microsoft.com/office/drawing/2014/main" id="{D1D4F2FB-3865-420B-A039-69572554C17B}"/>
              </a:ext>
            </a:extLst>
          </p:cNvPr>
          <p:cNvPicPr>
            <a:picLocks noChangeAspect="1"/>
          </p:cNvPicPr>
          <p:nvPr>
            <p:custDataLst>
              <p:tags r:id="rId7"/>
            </p:custDataLst>
          </p:nvPr>
        </p:nvPicPr>
        <p:blipFill>
          <a:blip r:embed="rId14"/>
          <a:stretch>
            <a:fillRect/>
          </a:stretch>
        </p:blipFill>
        <p:spPr>
          <a:xfrm>
            <a:off x="9418957" y="3710214"/>
            <a:ext cx="2426201" cy="2911150"/>
          </a:xfrm>
          <a:prstGeom prst="rect">
            <a:avLst/>
          </a:prstGeom>
          <a:ln>
            <a:noFill/>
          </a:ln>
          <a:effectLst>
            <a:outerShdw blurRad="292100" dist="139700" dir="2700000" algn="tl" rotWithShape="0">
              <a:srgbClr val="333333">
                <a:alpha val="65000"/>
              </a:srgbClr>
            </a:outerShdw>
          </a:effectLst>
        </p:spPr>
      </p:pic>
      <p:sp>
        <p:nvSpPr>
          <p:cNvPr id="18" name="Flèche : droite 17">
            <a:extLst>
              <a:ext uri="{FF2B5EF4-FFF2-40B4-BE49-F238E27FC236}">
                <a16:creationId xmlns:a16="http://schemas.microsoft.com/office/drawing/2014/main" id="{87CAA84A-2298-4A7F-88E9-9170CA4C841E}"/>
              </a:ext>
            </a:extLst>
          </p:cNvPr>
          <p:cNvSpPr/>
          <p:nvPr>
            <p:custDataLst>
              <p:tags r:id="rId8"/>
            </p:custDataLst>
          </p:nvPr>
        </p:nvSpPr>
        <p:spPr>
          <a:xfrm>
            <a:off x="8449391" y="2028799"/>
            <a:ext cx="883795" cy="3142289"/>
          </a:xfrm>
          <a:prstGeom prst="rightArrow">
            <a:avLst/>
          </a:prstGeom>
          <a:solidFill>
            <a:srgbClr val="004D6D"/>
          </a:solidFill>
          <a:ln w="38100">
            <a:solidFill>
              <a:srgbClr val="BFD3DA"/>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583470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386260" y="237571"/>
            <a:ext cx="10515600" cy="550605"/>
          </a:xfrm>
        </p:spPr>
        <p:txBody>
          <a:bodyPr>
            <a:normAutofit fontScale="90000"/>
          </a:bodyPr>
          <a:lstStyle/>
          <a:p>
            <a:pPr marL="452438" indent="-452438"/>
            <a:r>
              <a:rPr lang="fr-CA" cap="small" dirty="0"/>
              <a:t>Positionnement stratégique du FAP</a:t>
            </a:r>
            <a:endParaRPr lang="fr-CA" dirty="0"/>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6</a:t>
            </a:fld>
            <a:endParaRPr lang="fr-CA" sz="2000" b="1" dirty="0">
              <a:solidFill>
                <a:srgbClr val="2D2E83"/>
              </a:solidFill>
            </a:endParaRPr>
          </a:p>
        </p:txBody>
      </p:sp>
      <p:sp>
        <p:nvSpPr>
          <p:cNvPr id="7" name="ZoneTexte 6">
            <a:extLst>
              <a:ext uri="{FF2B5EF4-FFF2-40B4-BE49-F238E27FC236}">
                <a16:creationId xmlns:a16="http://schemas.microsoft.com/office/drawing/2014/main" id="{FF045069-99EE-4F1D-A167-F48A0D4F9590}"/>
              </a:ext>
            </a:extLst>
          </p:cNvPr>
          <p:cNvSpPr txBox="1"/>
          <p:nvPr>
            <p:custDataLst>
              <p:tags r:id="rId3"/>
            </p:custDataLst>
          </p:nvPr>
        </p:nvSpPr>
        <p:spPr>
          <a:xfrm>
            <a:off x="877555" y="1107317"/>
            <a:ext cx="9701014" cy="830997"/>
          </a:xfrm>
          <a:prstGeom prst="rect">
            <a:avLst/>
          </a:prstGeom>
          <a:noFill/>
        </p:spPr>
        <p:txBody>
          <a:bodyPr wrap="square" lIns="91440" tIns="45720" rIns="91440" bIns="45720" rtlCol="0" anchor="t">
            <a:spAutoFit/>
          </a:bodyPr>
          <a:lstStyle/>
          <a:p>
            <a:r>
              <a:rPr lang="fr-CA" sz="2400" dirty="0"/>
              <a:t>Dans la droite ligne des recommandations du rapport du Groupe d’Experts dans le rapport </a:t>
            </a:r>
            <a:r>
              <a:rPr lang="fr-CA" sz="2400" b="1" dirty="0">
                <a:effectLst>
                  <a:outerShdw blurRad="38100" dist="38100" dir="2700000" algn="tl">
                    <a:srgbClr val="000000">
                      <a:alpha val="43137"/>
                    </a:srgbClr>
                  </a:outerShdw>
                </a:effectLst>
              </a:rPr>
              <a:t>Pour que l’argent suive le patient </a:t>
            </a:r>
            <a:r>
              <a:rPr lang="fr-CA" sz="2400" dirty="0"/>
              <a:t>(2014)…</a:t>
            </a:r>
            <a:endParaRPr lang="fr-CA" sz="2400" dirty="0">
              <a:cs typeface="Calibri"/>
            </a:endParaRPr>
          </a:p>
        </p:txBody>
      </p:sp>
      <p:pic>
        <p:nvPicPr>
          <p:cNvPr id="9" name="Image 8">
            <a:extLst>
              <a:ext uri="{FF2B5EF4-FFF2-40B4-BE49-F238E27FC236}">
                <a16:creationId xmlns:a16="http://schemas.microsoft.com/office/drawing/2014/main" id="{7A307E37-FA1C-4A4F-A9CB-DE2EC8D64F31}"/>
              </a:ext>
            </a:extLst>
          </p:cNvPr>
          <p:cNvPicPr>
            <a:picLocks noChangeAspect="1"/>
          </p:cNvPicPr>
          <p:nvPr>
            <p:custDataLst>
              <p:tags r:id="rId4"/>
            </p:custDataLst>
          </p:nvPr>
        </p:nvPicPr>
        <p:blipFill>
          <a:blip r:embed="rId9"/>
          <a:stretch>
            <a:fillRect/>
          </a:stretch>
        </p:blipFill>
        <p:spPr>
          <a:xfrm>
            <a:off x="7090268" y="2352049"/>
            <a:ext cx="4170467" cy="3680890"/>
          </a:xfrm>
          <a:prstGeom prst="rect">
            <a:avLst/>
          </a:prstGeom>
          <a:ln>
            <a:noFill/>
          </a:ln>
          <a:effectLst>
            <a:outerShdw blurRad="292100" dist="139700" dir="2700000" algn="tl" rotWithShape="0">
              <a:srgbClr val="333333">
                <a:alpha val="65000"/>
              </a:srgbClr>
            </a:outerShdw>
          </a:effectLst>
        </p:spPr>
      </p:pic>
      <p:pic>
        <p:nvPicPr>
          <p:cNvPr id="13" name="Image 12">
            <a:extLst>
              <a:ext uri="{FF2B5EF4-FFF2-40B4-BE49-F238E27FC236}">
                <a16:creationId xmlns:a16="http://schemas.microsoft.com/office/drawing/2014/main" id="{6CB4AB26-0859-41B3-8EE1-F2A2AA856E45}"/>
              </a:ext>
            </a:extLst>
          </p:cNvPr>
          <p:cNvPicPr>
            <a:picLocks noChangeAspect="1"/>
          </p:cNvPicPr>
          <p:nvPr>
            <p:custDataLst>
              <p:tags r:id="rId5"/>
            </p:custDataLst>
          </p:nvPr>
        </p:nvPicPr>
        <p:blipFill>
          <a:blip r:embed="rId10"/>
          <a:stretch>
            <a:fillRect/>
          </a:stretch>
        </p:blipFill>
        <p:spPr>
          <a:xfrm>
            <a:off x="1965434" y="1991851"/>
            <a:ext cx="3552497" cy="4597021"/>
          </a:xfrm>
          <a:prstGeom prst="rect">
            <a:avLst/>
          </a:prstGeom>
          <a:ln>
            <a:noFill/>
          </a:ln>
          <a:effectLst>
            <a:outerShdw blurRad="292100" dist="139700" dir="2700000" algn="tl" rotWithShape="0">
              <a:srgbClr val="333333">
                <a:alpha val="65000"/>
              </a:srgbClr>
            </a:outerShdw>
          </a:effectLst>
        </p:spPr>
      </p:pic>
      <p:sp>
        <p:nvSpPr>
          <p:cNvPr id="14" name="Flèche : droite 13">
            <a:extLst>
              <a:ext uri="{FF2B5EF4-FFF2-40B4-BE49-F238E27FC236}">
                <a16:creationId xmlns:a16="http://schemas.microsoft.com/office/drawing/2014/main" id="{EEA60264-4AB4-418A-9832-2C9A565C02F0}"/>
              </a:ext>
            </a:extLst>
          </p:cNvPr>
          <p:cNvSpPr/>
          <p:nvPr>
            <p:custDataLst>
              <p:tags r:id="rId6"/>
            </p:custDataLst>
          </p:nvPr>
        </p:nvSpPr>
        <p:spPr>
          <a:xfrm>
            <a:off x="5755454" y="3429000"/>
            <a:ext cx="1097291" cy="158443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009753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386260" y="237571"/>
            <a:ext cx="10515600" cy="550605"/>
          </a:xfrm>
        </p:spPr>
        <p:txBody>
          <a:bodyPr>
            <a:normAutofit fontScale="90000"/>
          </a:bodyPr>
          <a:lstStyle/>
          <a:p>
            <a:pPr marL="452438" indent="-452438"/>
            <a:r>
              <a:rPr lang="fr-CA" cap="small" dirty="0"/>
              <a:t>Positionnement stratégique du FAP</a:t>
            </a:r>
            <a:endParaRPr lang="fr-CA" dirty="0"/>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7</a:t>
            </a:fld>
            <a:endParaRPr lang="fr-CA" sz="2000" b="1" dirty="0">
              <a:solidFill>
                <a:srgbClr val="2D2E83"/>
              </a:solidFill>
            </a:endParaRPr>
          </a:p>
        </p:txBody>
      </p:sp>
      <p:sp>
        <p:nvSpPr>
          <p:cNvPr id="7" name="ZoneTexte 6">
            <a:extLst>
              <a:ext uri="{FF2B5EF4-FFF2-40B4-BE49-F238E27FC236}">
                <a16:creationId xmlns:a16="http://schemas.microsoft.com/office/drawing/2014/main" id="{FF045069-99EE-4F1D-A167-F48A0D4F9590}"/>
              </a:ext>
            </a:extLst>
          </p:cNvPr>
          <p:cNvSpPr txBox="1"/>
          <p:nvPr>
            <p:custDataLst>
              <p:tags r:id="rId3"/>
            </p:custDataLst>
          </p:nvPr>
        </p:nvSpPr>
        <p:spPr>
          <a:xfrm>
            <a:off x="877554" y="1107317"/>
            <a:ext cx="11062197" cy="830997"/>
          </a:xfrm>
          <a:prstGeom prst="rect">
            <a:avLst/>
          </a:prstGeom>
          <a:noFill/>
        </p:spPr>
        <p:txBody>
          <a:bodyPr wrap="square" lIns="91440" tIns="45720" rIns="91440" bIns="45720" rtlCol="0" anchor="t">
            <a:spAutoFit/>
          </a:bodyPr>
          <a:lstStyle/>
          <a:p>
            <a:r>
              <a:rPr lang="fr-CA" sz="2400" dirty="0"/>
              <a:t>… et dans la perspective directe de nos objectifs de 2023-2024 et des années suivantes pour concrétiser notre </a:t>
            </a:r>
            <a:r>
              <a:rPr lang="fr-CA" sz="2400" b="1" i="1" dirty="0">
                <a:effectLst>
                  <a:outerShdw blurRad="38100" dist="38100" dir="2700000" algn="tl">
                    <a:srgbClr val="000000">
                      <a:alpha val="43137"/>
                    </a:srgbClr>
                  </a:outerShdw>
                </a:effectLst>
              </a:rPr>
              <a:t>Plan Santé…</a:t>
            </a:r>
            <a:endParaRPr lang="fr-CA" sz="2400" dirty="0">
              <a:cs typeface="Calibri"/>
            </a:endParaRPr>
          </a:p>
        </p:txBody>
      </p:sp>
      <p:sp>
        <p:nvSpPr>
          <p:cNvPr id="14" name="Flèche : droite 13">
            <a:extLst>
              <a:ext uri="{FF2B5EF4-FFF2-40B4-BE49-F238E27FC236}">
                <a16:creationId xmlns:a16="http://schemas.microsoft.com/office/drawing/2014/main" id="{EEA60264-4AB4-418A-9832-2C9A565C02F0}"/>
              </a:ext>
            </a:extLst>
          </p:cNvPr>
          <p:cNvSpPr/>
          <p:nvPr>
            <p:custDataLst>
              <p:tags r:id="rId4"/>
            </p:custDataLst>
          </p:nvPr>
        </p:nvSpPr>
        <p:spPr>
          <a:xfrm>
            <a:off x="4050961" y="3200215"/>
            <a:ext cx="1986584" cy="1584434"/>
          </a:xfrm>
          <a:prstGeom prst="rightArrow">
            <a:avLst/>
          </a:prstGeom>
          <a:solidFill>
            <a:srgbClr val="0C4C68"/>
          </a:solidFill>
          <a:ln w="31750">
            <a:solidFill>
              <a:srgbClr val="8BA587"/>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pic>
        <p:nvPicPr>
          <p:cNvPr id="8" name="Image 7">
            <a:extLst>
              <a:ext uri="{FF2B5EF4-FFF2-40B4-BE49-F238E27FC236}">
                <a16:creationId xmlns:a16="http://schemas.microsoft.com/office/drawing/2014/main" id="{5CE25A10-9C57-4DF6-9D5E-9F16D3E2B76B}"/>
              </a:ext>
            </a:extLst>
          </p:cNvPr>
          <p:cNvPicPr>
            <a:picLocks noChangeAspect="1"/>
          </p:cNvPicPr>
          <p:nvPr>
            <p:custDataLst>
              <p:tags r:id="rId5"/>
            </p:custDataLst>
          </p:nvPr>
        </p:nvPicPr>
        <p:blipFill>
          <a:blip r:embed="rId9"/>
          <a:stretch>
            <a:fillRect/>
          </a:stretch>
        </p:blipFill>
        <p:spPr>
          <a:xfrm>
            <a:off x="884844" y="2202491"/>
            <a:ext cx="3025292" cy="3629987"/>
          </a:xfrm>
          <a:prstGeom prst="rect">
            <a:avLst/>
          </a:prstGeom>
          <a:ln>
            <a:noFill/>
          </a:ln>
          <a:effectLst>
            <a:outerShdw blurRad="292100" dist="139700" dir="2700000" algn="tl" rotWithShape="0">
              <a:srgbClr val="333333">
                <a:alpha val="65000"/>
              </a:srgbClr>
            </a:outerShdw>
          </a:effectLst>
        </p:spPr>
      </p:pic>
      <p:grpSp>
        <p:nvGrpSpPr>
          <p:cNvPr id="10" name="Groupe 9">
            <a:extLst>
              <a:ext uri="{FF2B5EF4-FFF2-40B4-BE49-F238E27FC236}">
                <a16:creationId xmlns:a16="http://schemas.microsoft.com/office/drawing/2014/main" id="{EEE9CB89-E001-4848-ABE6-D6C14F6AF5DC}"/>
              </a:ext>
            </a:extLst>
          </p:cNvPr>
          <p:cNvGrpSpPr/>
          <p:nvPr>
            <p:custDataLst>
              <p:tags r:id="rId6"/>
            </p:custDataLst>
          </p:nvPr>
        </p:nvGrpSpPr>
        <p:grpSpPr>
          <a:xfrm>
            <a:off x="6219661" y="1773789"/>
            <a:ext cx="4065202" cy="4526803"/>
            <a:chOff x="5180688" y="1938314"/>
            <a:chExt cx="4352425" cy="4846640"/>
          </a:xfrm>
        </p:grpSpPr>
        <p:pic>
          <p:nvPicPr>
            <p:cNvPr id="4" name="Image 3">
              <a:extLst>
                <a:ext uri="{FF2B5EF4-FFF2-40B4-BE49-F238E27FC236}">
                  <a16:creationId xmlns:a16="http://schemas.microsoft.com/office/drawing/2014/main" id="{8DAF6B86-49CC-4564-9123-E7D3F47430BC}"/>
                </a:ext>
              </a:extLst>
            </p:cNvPr>
            <p:cNvPicPr>
              <a:picLocks noChangeAspect="1"/>
            </p:cNvPicPr>
            <p:nvPr/>
          </p:nvPicPr>
          <p:blipFill>
            <a:blip r:embed="rId10"/>
            <a:stretch>
              <a:fillRect/>
            </a:stretch>
          </p:blipFill>
          <p:spPr>
            <a:xfrm>
              <a:off x="5180688" y="1938314"/>
              <a:ext cx="4352424" cy="1584435"/>
            </a:xfrm>
            <a:prstGeom prst="rect">
              <a:avLst/>
            </a:prstGeom>
            <a:ln>
              <a:noFill/>
            </a:ln>
            <a:effectLst>
              <a:outerShdw blurRad="292100" dist="139700" dir="2700000" algn="tl" rotWithShape="0">
                <a:srgbClr val="333333">
                  <a:alpha val="65000"/>
                </a:srgbClr>
              </a:outerShdw>
            </a:effectLst>
          </p:spPr>
        </p:pic>
        <p:pic>
          <p:nvPicPr>
            <p:cNvPr id="6" name="Image 5">
              <a:extLst>
                <a:ext uri="{FF2B5EF4-FFF2-40B4-BE49-F238E27FC236}">
                  <a16:creationId xmlns:a16="http://schemas.microsoft.com/office/drawing/2014/main" id="{81D57104-1CDE-437C-AA4A-2E455A3669B4}"/>
                </a:ext>
              </a:extLst>
            </p:cNvPr>
            <p:cNvPicPr>
              <a:picLocks noChangeAspect="1"/>
            </p:cNvPicPr>
            <p:nvPr/>
          </p:nvPicPr>
          <p:blipFill>
            <a:blip r:embed="rId11"/>
            <a:stretch>
              <a:fillRect/>
            </a:stretch>
          </p:blipFill>
          <p:spPr>
            <a:xfrm>
              <a:off x="5180689" y="3522749"/>
              <a:ext cx="4352424" cy="3262205"/>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601137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386260" y="237571"/>
            <a:ext cx="10515600" cy="550605"/>
          </a:xfrm>
        </p:spPr>
        <p:txBody>
          <a:bodyPr>
            <a:normAutofit fontScale="90000"/>
          </a:bodyPr>
          <a:lstStyle/>
          <a:p>
            <a:pPr marL="452438" indent="-452438"/>
            <a:r>
              <a:rPr lang="fr-CA" cap="small" dirty="0"/>
              <a:t>Positionnement stratégique du FAP</a:t>
            </a:r>
            <a:endParaRPr lang="fr-CA" dirty="0"/>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8</a:t>
            </a:fld>
            <a:endParaRPr lang="fr-CA" sz="2000" b="1" dirty="0">
              <a:solidFill>
                <a:srgbClr val="2D2E83"/>
              </a:solidFill>
            </a:endParaRPr>
          </a:p>
        </p:txBody>
      </p:sp>
      <p:sp>
        <p:nvSpPr>
          <p:cNvPr id="7" name="ZoneTexte 6">
            <a:extLst>
              <a:ext uri="{FF2B5EF4-FFF2-40B4-BE49-F238E27FC236}">
                <a16:creationId xmlns:a16="http://schemas.microsoft.com/office/drawing/2014/main" id="{FF045069-99EE-4F1D-A167-F48A0D4F9590}"/>
              </a:ext>
            </a:extLst>
          </p:cNvPr>
          <p:cNvSpPr txBox="1"/>
          <p:nvPr>
            <p:custDataLst>
              <p:tags r:id="rId3"/>
            </p:custDataLst>
          </p:nvPr>
        </p:nvSpPr>
        <p:spPr>
          <a:xfrm>
            <a:off x="739501" y="945273"/>
            <a:ext cx="6622918" cy="1200329"/>
          </a:xfrm>
          <a:prstGeom prst="rect">
            <a:avLst/>
          </a:prstGeom>
          <a:noFill/>
        </p:spPr>
        <p:txBody>
          <a:bodyPr wrap="square" lIns="91440" tIns="45720" rIns="91440" bIns="45720" rtlCol="0" anchor="t">
            <a:spAutoFit/>
          </a:bodyPr>
          <a:lstStyle/>
          <a:p>
            <a:r>
              <a:rPr lang="fr-CA" sz="2400" dirty="0"/>
              <a:t>… et dans la perspective directe de nos objectifs de 2023-2024 et des années suivantes pour concrétiser notre </a:t>
            </a:r>
            <a:r>
              <a:rPr lang="fr-CA" sz="2400" b="1" i="1" dirty="0">
                <a:effectLst>
                  <a:outerShdw blurRad="38100" dist="38100" dir="2700000" algn="tl">
                    <a:srgbClr val="000000">
                      <a:alpha val="43137"/>
                    </a:srgbClr>
                  </a:outerShdw>
                </a:effectLst>
              </a:rPr>
              <a:t>Plan Santé…</a:t>
            </a:r>
            <a:endParaRPr lang="fr-CA" sz="2400" dirty="0">
              <a:cs typeface="Calibri"/>
            </a:endParaRPr>
          </a:p>
        </p:txBody>
      </p:sp>
      <p:sp>
        <p:nvSpPr>
          <p:cNvPr id="14" name="Flèche : droite 13">
            <a:extLst>
              <a:ext uri="{FF2B5EF4-FFF2-40B4-BE49-F238E27FC236}">
                <a16:creationId xmlns:a16="http://schemas.microsoft.com/office/drawing/2014/main" id="{EEA60264-4AB4-418A-9832-2C9A565C02F0}"/>
              </a:ext>
            </a:extLst>
          </p:cNvPr>
          <p:cNvSpPr/>
          <p:nvPr>
            <p:custDataLst>
              <p:tags r:id="rId4"/>
            </p:custDataLst>
          </p:nvPr>
        </p:nvSpPr>
        <p:spPr>
          <a:xfrm>
            <a:off x="4101064" y="3200215"/>
            <a:ext cx="3201609" cy="1584434"/>
          </a:xfrm>
          <a:prstGeom prst="rightArrow">
            <a:avLst/>
          </a:prstGeom>
          <a:solidFill>
            <a:srgbClr val="0C4C68"/>
          </a:solidFill>
          <a:ln w="31750">
            <a:solidFill>
              <a:srgbClr val="8BA587"/>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pic>
        <p:nvPicPr>
          <p:cNvPr id="8" name="Image 7">
            <a:extLst>
              <a:ext uri="{FF2B5EF4-FFF2-40B4-BE49-F238E27FC236}">
                <a16:creationId xmlns:a16="http://schemas.microsoft.com/office/drawing/2014/main" id="{5CE25A10-9C57-4DF6-9D5E-9F16D3E2B76B}"/>
              </a:ext>
            </a:extLst>
          </p:cNvPr>
          <p:cNvPicPr>
            <a:picLocks noChangeAspect="1"/>
          </p:cNvPicPr>
          <p:nvPr>
            <p:custDataLst>
              <p:tags r:id="rId5"/>
            </p:custDataLst>
          </p:nvPr>
        </p:nvPicPr>
        <p:blipFill>
          <a:blip r:embed="rId9"/>
          <a:stretch>
            <a:fillRect/>
          </a:stretch>
        </p:blipFill>
        <p:spPr>
          <a:xfrm>
            <a:off x="884844" y="2302699"/>
            <a:ext cx="3025292" cy="3629987"/>
          </a:xfrm>
          <a:prstGeom prst="rect">
            <a:avLst/>
          </a:prstGeom>
          <a:ln>
            <a:noFill/>
          </a:ln>
          <a:effectLst>
            <a:outerShdw blurRad="292100" dist="139700" dir="2700000" algn="tl" rotWithShape="0">
              <a:srgbClr val="333333">
                <a:alpha val="65000"/>
              </a:srgbClr>
            </a:outerShdw>
          </a:effectLst>
        </p:spPr>
      </p:pic>
      <p:pic>
        <p:nvPicPr>
          <p:cNvPr id="5" name="Image 4">
            <a:extLst>
              <a:ext uri="{FF2B5EF4-FFF2-40B4-BE49-F238E27FC236}">
                <a16:creationId xmlns:a16="http://schemas.microsoft.com/office/drawing/2014/main" id="{E9BFB50C-68C2-4B0D-9962-7D389A4F42B8}"/>
              </a:ext>
            </a:extLst>
          </p:cNvPr>
          <p:cNvPicPr>
            <a:picLocks noChangeAspect="1"/>
          </p:cNvPicPr>
          <p:nvPr>
            <p:custDataLst>
              <p:tags r:id="rId6"/>
            </p:custDataLst>
          </p:nvPr>
        </p:nvPicPr>
        <p:blipFill>
          <a:blip r:embed="rId10"/>
          <a:stretch>
            <a:fillRect/>
          </a:stretch>
        </p:blipFill>
        <p:spPr>
          <a:xfrm>
            <a:off x="7500472" y="945272"/>
            <a:ext cx="2610013" cy="56314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49579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3FCA1-F409-6919-7ECB-F37516714E80}"/>
              </a:ext>
            </a:extLst>
          </p:cNvPr>
          <p:cNvSpPr>
            <a:spLocks noGrp="1"/>
          </p:cNvSpPr>
          <p:nvPr>
            <p:ph type="title"/>
            <p:custDataLst>
              <p:tags r:id="rId1"/>
            </p:custDataLst>
          </p:nvPr>
        </p:nvSpPr>
        <p:spPr>
          <a:xfrm>
            <a:off x="386260" y="237571"/>
            <a:ext cx="10515600" cy="550605"/>
          </a:xfrm>
        </p:spPr>
        <p:txBody>
          <a:bodyPr>
            <a:normAutofit fontScale="90000"/>
          </a:bodyPr>
          <a:lstStyle/>
          <a:p>
            <a:pPr marL="452438" indent="-452438"/>
            <a:r>
              <a:rPr lang="fr-CA" cap="small" dirty="0"/>
              <a:t>Positionnement stratégique du FAP</a:t>
            </a:r>
            <a:endParaRPr lang="fr-CA" dirty="0"/>
          </a:p>
        </p:txBody>
      </p:sp>
      <p:sp>
        <p:nvSpPr>
          <p:cNvPr id="11" name="Espace réservé du numéro de diapositive 3">
            <a:extLst>
              <a:ext uri="{FF2B5EF4-FFF2-40B4-BE49-F238E27FC236}">
                <a16:creationId xmlns:a16="http://schemas.microsoft.com/office/drawing/2014/main" id="{0F0C1E8A-E6EA-4C91-BB5E-A3F23A70DF67}"/>
              </a:ext>
            </a:extLst>
          </p:cNvPr>
          <p:cNvSpPr txBox="1">
            <a:spLocks/>
          </p:cNvSpPr>
          <p:nvPr>
            <p:custDataLst>
              <p:tags r:id="rId2"/>
            </p:custDataLst>
          </p:nvPr>
        </p:nvSpPr>
        <p:spPr>
          <a:xfrm>
            <a:off x="8108651" y="165233"/>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9</a:t>
            </a:fld>
            <a:endParaRPr lang="fr-CA" sz="2000" b="1" dirty="0">
              <a:solidFill>
                <a:srgbClr val="2D2E83"/>
              </a:solidFill>
            </a:endParaRPr>
          </a:p>
        </p:txBody>
      </p:sp>
      <p:sp>
        <p:nvSpPr>
          <p:cNvPr id="7" name="ZoneTexte 6">
            <a:extLst>
              <a:ext uri="{FF2B5EF4-FFF2-40B4-BE49-F238E27FC236}">
                <a16:creationId xmlns:a16="http://schemas.microsoft.com/office/drawing/2014/main" id="{FF045069-99EE-4F1D-A167-F48A0D4F9590}"/>
              </a:ext>
            </a:extLst>
          </p:cNvPr>
          <p:cNvSpPr txBox="1"/>
          <p:nvPr>
            <p:custDataLst>
              <p:tags r:id="rId3"/>
            </p:custDataLst>
          </p:nvPr>
        </p:nvSpPr>
        <p:spPr>
          <a:xfrm>
            <a:off x="877554" y="1107317"/>
            <a:ext cx="11062197" cy="830997"/>
          </a:xfrm>
          <a:prstGeom prst="rect">
            <a:avLst/>
          </a:prstGeom>
          <a:noFill/>
        </p:spPr>
        <p:txBody>
          <a:bodyPr wrap="square" lIns="91440" tIns="45720" rIns="91440" bIns="45720" rtlCol="0" anchor="t">
            <a:spAutoFit/>
          </a:bodyPr>
          <a:lstStyle/>
          <a:p>
            <a:r>
              <a:rPr lang="fr-CA" sz="2400" dirty="0"/>
              <a:t>… et notre vision d’une </a:t>
            </a:r>
            <a:r>
              <a:rPr lang="fr-CA" sz="2400" b="1" i="1" dirty="0">
                <a:effectLst>
                  <a:outerShdw blurRad="38100" dist="38100" dir="2700000" algn="tl">
                    <a:srgbClr val="000000">
                      <a:alpha val="43137"/>
                    </a:srgbClr>
                  </a:outerShdw>
                </a:effectLst>
              </a:rPr>
              <a:t>Gouvernance renouvelée du réseau de la santé et des services sociaux,</a:t>
            </a:r>
            <a:r>
              <a:rPr lang="fr-CA" sz="2400" dirty="0"/>
              <a:t> pour une plus grande décentralisation dans la gestion des opérations</a:t>
            </a:r>
            <a:endParaRPr lang="fr-CA" sz="2400" dirty="0">
              <a:cs typeface="Calibri"/>
            </a:endParaRPr>
          </a:p>
        </p:txBody>
      </p:sp>
      <p:sp>
        <p:nvSpPr>
          <p:cNvPr id="14" name="Flèche : droite 13">
            <a:extLst>
              <a:ext uri="{FF2B5EF4-FFF2-40B4-BE49-F238E27FC236}">
                <a16:creationId xmlns:a16="http://schemas.microsoft.com/office/drawing/2014/main" id="{EEA60264-4AB4-418A-9832-2C9A565C02F0}"/>
              </a:ext>
            </a:extLst>
          </p:cNvPr>
          <p:cNvSpPr/>
          <p:nvPr>
            <p:custDataLst>
              <p:tags r:id="rId4"/>
            </p:custDataLst>
          </p:nvPr>
        </p:nvSpPr>
        <p:spPr>
          <a:xfrm>
            <a:off x="4384435" y="3335253"/>
            <a:ext cx="2719505" cy="158443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CA"/>
          </a:p>
        </p:txBody>
      </p:sp>
      <p:pic>
        <p:nvPicPr>
          <p:cNvPr id="8" name="Image 7">
            <a:extLst>
              <a:ext uri="{FF2B5EF4-FFF2-40B4-BE49-F238E27FC236}">
                <a16:creationId xmlns:a16="http://schemas.microsoft.com/office/drawing/2014/main" id="{9DA4B61E-C754-4F7E-8547-126F1D2438B2}"/>
              </a:ext>
            </a:extLst>
          </p:cNvPr>
          <p:cNvPicPr>
            <a:picLocks noChangeAspect="1"/>
          </p:cNvPicPr>
          <p:nvPr>
            <p:custDataLst>
              <p:tags r:id="rId5"/>
            </p:custDataLst>
          </p:nvPr>
        </p:nvPicPr>
        <p:blipFill>
          <a:blip r:embed="rId9"/>
          <a:stretch>
            <a:fillRect/>
          </a:stretch>
        </p:blipFill>
        <p:spPr>
          <a:xfrm>
            <a:off x="386260" y="2078945"/>
            <a:ext cx="3655872" cy="4386607"/>
          </a:xfrm>
          <a:prstGeom prst="rect">
            <a:avLst/>
          </a:prstGeom>
          <a:ln>
            <a:noFill/>
          </a:ln>
          <a:effectLst>
            <a:outerShdw blurRad="292100" dist="139700" dir="2700000" algn="tl" rotWithShape="0">
              <a:srgbClr val="333333">
                <a:alpha val="65000"/>
              </a:srgbClr>
            </a:outerShdw>
          </a:effectLst>
        </p:spPr>
      </p:pic>
      <p:pic>
        <p:nvPicPr>
          <p:cNvPr id="13" name="Image 12">
            <a:extLst>
              <a:ext uri="{FF2B5EF4-FFF2-40B4-BE49-F238E27FC236}">
                <a16:creationId xmlns:a16="http://schemas.microsoft.com/office/drawing/2014/main" id="{C839A50E-7300-4964-BC85-8CA3E6E924F8}"/>
              </a:ext>
            </a:extLst>
          </p:cNvPr>
          <p:cNvPicPr>
            <a:picLocks noChangeAspect="1"/>
          </p:cNvPicPr>
          <p:nvPr>
            <p:custDataLst>
              <p:tags r:id="rId6"/>
            </p:custDataLst>
          </p:nvPr>
        </p:nvPicPr>
        <p:blipFill>
          <a:blip r:embed="rId10"/>
          <a:stretch>
            <a:fillRect/>
          </a:stretch>
        </p:blipFill>
        <p:spPr>
          <a:xfrm>
            <a:off x="7280456" y="1962089"/>
            <a:ext cx="4525284" cy="47306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095649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00.xml><?xml version="1.0" encoding="utf-8"?>
<p:tagLst xmlns:a="http://schemas.openxmlformats.org/drawingml/2006/main" xmlns:r="http://schemas.openxmlformats.org/officeDocument/2006/relationships" xmlns:p="http://schemas.openxmlformats.org/presentationml/2006/main">
  <p:tag name="NUM" val="3"/>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4"/>
</p:tagLst>
</file>

<file path=ppt/tags/tag105.xml><?xml version="1.0" encoding="utf-8"?>
<p:tagLst xmlns:a="http://schemas.openxmlformats.org/drawingml/2006/main" xmlns:r="http://schemas.openxmlformats.org/officeDocument/2006/relationships" xmlns:p="http://schemas.openxmlformats.org/presentationml/2006/main">
  <p:tag name="NUM" val="5"/>
</p:tagLst>
</file>

<file path=ppt/tags/tag106.xml><?xml version="1.0" encoding="utf-8"?>
<p:tagLst xmlns:a="http://schemas.openxmlformats.org/drawingml/2006/main" xmlns:r="http://schemas.openxmlformats.org/officeDocument/2006/relationships" xmlns:p="http://schemas.openxmlformats.org/presentationml/2006/main">
  <p:tag name="NUM" val="6"/>
</p:tagLst>
</file>

<file path=ppt/tags/tag107.xml><?xml version="1.0" encoding="utf-8"?>
<p:tagLst xmlns:a="http://schemas.openxmlformats.org/drawingml/2006/main" xmlns:r="http://schemas.openxmlformats.org/officeDocument/2006/relationships" xmlns:p="http://schemas.openxmlformats.org/presentationml/2006/main">
  <p:tag name="NUM" val="7"/>
</p:tagLst>
</file>

<file path=ppt/tags/tag108.xml><?xml version="1.0" encoding="utf-8"?>
<p:tagLst xmlns:a="http://schemas.openxmlformats.org/drawingml/2006/main" xmlns:r="http://schemas.openxmlformats.org/officeDocument/2006/relationships" xmlns:p="http://schemas.openxmlformats.org/presentationml/2006/main">
  <p:tag name="NUM" val="8"/>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3"/>
</p:tagLst>
</file>

<file path=ppt/tags/tag112.xml><?xml version="1.0" encoding="utf-8"?>
<p:tagLst xmlns:a="http://schemas.openxmlformats.org/drawingml/2006/main" xmlns:r="http://schemas.openxmlformats.org/officeDocument/2006/relationships" xmlns:p="http://schemas.openxmlformats.org/presentationml/2006/main">
  <p:tag name="NUM" val="1"/>
</p:tagLst>
</file>

<file path=ppt/tags/tag113.xml><?xml version="1.0" encoding="utf-8"?>
<p:tagLst xmlns:a="http://schemas.openxmlformats.org/drawingml/2006/main" xmlns:r="http://schemas.openxmlformats.org/officeDocument/2006/relationships" xmlns:p="http://schemas.openxmlformats.org/presentationml/2006/main">
  <p:tag name="NUM" val="2"/>
</p:tagLst>
</file>

<file path=ppt/tags/tag114.xml><?xml version="1.0" encoding="utf-8"?>
<p:tagLst xmlns:a="http://schemas.openxmlformats.org/drawingml/2006/main" xmlns:r="http://schemas.openxmlformats.org/officeDocument/2006/relationships" xmlns:p="http://schemas.openxmlformats.org/presentationml/2006/main">
  <p:tag name="NUM" val="3"/>
</p:tagLst>
</file>

<file path=ppt/tags/tag115.xml><?xml version="1.0" encoding="utf-8"?>
<p:tagLst xmlns:a="http://schemas.openxmlformats.org/drawingml/2006/main" xmlns:r="http://schemas.openxmlformats.org/officeDocument/2006/relationships" xmlns:p="http://schemas.openxmlformats.org/presentationml/2006/main">
  <p:tag name="NUM" val="4"/>
</p:tagLst>
</file>

<file path=ppt/tags/tag116.xml><?xml version="1.0" encoding="utf-8"?>
<p:tagLst xmlns:a="http://schemas.openxmlformats.org/drawingml/2006/main" xmlns:r="http://schemas.openxmlformats.org/officeDocument/2006/relationships" xmlns:p="http://schemas.openxmlformats.org/presentationml/2006/main">
  <p:tag name="NUM" val="5"/>
</p:tagLst>
</file>

<file path=ppt/tags/tag117.xml><?xml version="1.0" encoding="utf-8"?>
<p:tagLst xmlns:a="http://schemas.openxmlformats.org/drawingml/2006/main" xmlns:r="http://schemas.openxmlformats.org/officeDocument/2006/relationships" xmlns:p="http://schemas.openxmlformats.org/presentationml/2006/main">
  <p:tag name="NUM" val="1"/>
</p:tagLst>
</file>

<file path=ppt/tags/tag118.xml><?xml version="1.0" encoding="utf-8"?>
<p:tagLst xmlns:a="http://schemas.openxmlformats.org/drawingml/2006/main" xmlns:r="http://schemas.openxmlformats.org/officeDocument/2006/relationships" xmlns:p="http://schemas.openxmlformats.org/presentationml/2006/main">
  <p:tag name="NUM" val="2"/>
</p:tagLst>
</file>

<file path=ppt/tags/tag119.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20.xml><?xml version="1.0" encoding="utf-8"?>
<p:tagLst xmlns:a="http://schemas.openxmlformats.org/drawingml/2006/main" xmlns:r="http://schemas.openxmlformats.org/officeDocument/2006/relationships" xmlns:p="http://schemas.openxmlformats.org/presentationml/2006/main">
  <p:tag name="NUM" val="1"/>
</p:tagLst>
</file>

<file path=ppt/tags/tag121.xml><?xml version="1.0" encoding="utf-8"?>
<p:tagLst xmlns:a="http://schemas.openxmlformats.org/drawingml/2006/main" xmlns:r="http://schemas.openxmlformats.org/officeDocument/2006/relationships" xmlns:p="http://schemas.openxmlformats.org/presentationml/2006/main">
  <p:tag name="NUM" val="2"/>
</p:tagLst>
</file>

<file path=ppt/tags/tag122.xml><?xml version="1.0" encoding="utf-8"?>
<p:tagLst xmlns:a="http://schemas.openxmlformats.org/drawingml/2006/main" xmlns:r="http://schemas.openxmlformats.org/officeDocument/2006/relationships" xmlns:p="http://schemas.openxmlformats.org/presentationml/2006/main">
  <p:tag name="NUM" val="3"/>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NUM" val="3"/>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5"/>
</p:tagLst>
</file>

<file path=ppt/tags/tag131.xml><?xml version="1.0" encoding="utf-8"?>
<p:tagLst xmlns:a="http://schemas.openxmlformats.org/drawingml/2006/main" xmlns:r="http://schemas.openxmlformats.org/officeDocument/2006/relationships" xmlns:p="http://schemas.openxmlformats.org/presentationml/2006/main">
  <p:tag name="NUM" val="6"/>
</p:tagLst>
</file>

<file path=ppt/tags/tag132.xml><?xml version="1.0" encoding="utf-8"?>
<p:tagLst xmlns:a="http://schemas.openxmlformats.org/drawingml/2006/main" xmlns:r="http://schemas.openxmlformats.org/officeDocument/2006/relationships" xmlns:p="http://schemas.openxmlformats.org/presentationml/2006/main">
  <p:tag name="NUM" val="7"/>
</p:tagLst>
</file>

<file path=ppt/tags/tag133.xml><?xml version="1.0" encoding="utf-8"?>
<p:tagLst xmlns:a="http://schemas.openxmlformats.org/drawingml/2006/main" xmlns:r="http://schemas.openxmlformats.org/officeDocument/2006/relationships" xmlns:p="http://schemas.openxmlformats.org/presentationml/2006/main">
  <p:tag name="NUM" val="1"/>
</p:tagLst>
</file>

<file path=ppt/tags/tag134.xml><?xml version="1.0" encoding="utf-8"?>
<p:tagLst xmlns:a="http://schemas.openxmlformats.org/drawingml/2006/main" xmlns:r="http://schemas.openxmlformats.org/officeDocument/2006/relationships" xmlns:p="http://schemas.openxmlformats.org/presentationml/2006/main">
  <p:tag name="NUM" val="2"/>
</p:tagLst>
</file>

<file path=ppt/tags/tag135.xml><?xml version="1.0" encoding="utf-8"?>
<p:tagLst xmlns:a="http://schemas.openxmlformats.org/drawingml/2006/main" xmlns:r="http://schemas.openxmlformats.org/officeDocument/2006/relationships" xmlns:p="http://schemas.openxmlformats.org/presentationml/2006/main">
  <p:tag name="NUM" val="3"/>
</p:tagLst>
</file>

<file path=ppt/tags/tag136.xml><?xml version="1.0" encoding="utf-8"?>
<p:tagLst xmlns:a="http://schemas.openxmlformats.org/drawingml/2006/main" xmlns:r="http://schemas.openxmlformats.org/officeDocument/2006/relationships" xmlns:p="http://schemas.openxmlformats.org/presentationml/2006/main">
  <p:tag name="NUM" val="4"/>
</p:tagLst>
</file>

<file path=ppt/tags/tag137.xml><?xml version="1.0" encoding="utf-8"?>
<p:tagLst xmlns:a="http://schemas.openxmlformats.org/drawingml/2006/main" xmlns:r="http://schemas.openxmlformats.org/officeDocument/2006/relationships" xmlns:p="http://schemas.openxmlformats.org/presentationml/2006/main">
  <p:tag name="NUM" val="5"/>
</p:tagLst>
</file>

<file path=ppt/tags/tag138.xml><?xml version="1.0" encoding="utf-8"?>
<p:tagLst xmlns:a="http://schemas.openxmlformats.org/drawingml/2006/main" xmlns:r="http://schemas.openxmlformats.org/officeDocument/2006/relationships" xmlns:p="http://schemas.openxmlformats.org/presentationml/2006/main">
  <p:tag name="NUM" val="1"/>
</p:tagLst>
</file>

<file path=ppt/tags/tag139.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3"/>
</p:tagLst>
</file>

<file path=ppt/tags/tag141.xml><?xml version="1.0" encoding="utf-8"?>
<p:tagLst xmlns:a="http://schemas.openxmlformats.org/drawingml/2006/main" xmlns:r="http://schemas.openxmlformats.org/officeDocument/2006/relationships" xmlns:p="http://schemas.openxmlformats.org/presentationml/2006/main">
  <p:tag name="NUM" val="4"/>
</p:tagLst>
</file>

<file path=ppt/tags/tag142.xml><?xml version="1.0" encoding="utf-8"?>
<p:tagLst xmlns:a="http://schemas.openxmlformats.org/drawingml/2006/main" xmlns:r="http://schemas.openxmlformats.org/officeDocument/2006/relationships" xmlns:p="http://schemas.openxmlformats.org/presentationml/2006/main">
  <p:tag name="NUM" val="5"/>
</p:tagLst>
</file>

<file path=ppt/tags/tag143.xml><?xml version="1.0" encoding="utf-8"?>
<p:tagLst xmlns:a="http://schemas.openxmlformats.org/drawingml/2006/main" xmlns:r="http://schemas.openxmlformats.org/officeDocument/2006/relationships" xmlns:p="http://schemas.openxmlformats.org/presentationml/2006/main">
  <p:tag name="NUM" val="6"/>
</p:tagLst>
</file>

<file path=ppt/tags/tag144.xml><?xml version="1.0" encoding="utf-8"?>
<p:tagLst xmlns:a="http://schemas.openxmlformats.org/drawingml/2006/main" xmlns:r="http://schemas.openxmlformats.org/officeDocument/2006/relationships" xmlns:p="http://schemas.openxmlformats.org/presentationml/2006/main">
  <p:tag name="NUM" val="7"/>
</p:tagLst>
</file>

<file path=ppt/tags/tag145.xml><?xml version="1.0" encoding="utf-8"?>
<p:tagLst xmlns:a="http://schemas.openxmlformats.org/drawingml/2006/main" xmlns:r="http://schemas.openxmlformats.org/officeDocument/2006/relationships" xmlns:p="http://schemas.openxmlformats.org/presentationml/2006/main">
  <p:tag name="NUM" val="8"/>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1"/>
</p:tagLst>
</file>

<file path=ppt/tags/tag151.xml><?xml version="1.0" encoding="utf-8"?>
<p:tagLst xmlns:a="http://schemas.openxmlformats.org/drawingml/2006/main" xmlns:r="http://schemas.openxmlformats.org/officeDocument/2006/relationships" xmlns:p="http://schemas.openxmlformats.org/presentationml/2006/main">
  <p:tag name="NUM" val="2"/>
</p:tagLst>
</file>

<file path=ppt/tags/tag152.xml><?xml version="1.0" encoding="utf-8"?>
<p:tagLst xmlns:a="http://schemas.openxmlformats.org/drawingml/2006/main" xmlns:r="http://schemas.openxmlformats.org/officeDocument/2006/relationships" xmlns:p="http://schemas.openxmlformats.org/presentationml/2006/main">
  <p:tag name="NUM" val="3"/>
</p:tagLst>
</file>

<file path=ppt/tags/tag153.xml><?xml version="1.0" encoding="utf-8"?>
<p:tagLst xmlns:a="http://schemas.openxmlformats.org/drawingml/2006/main" xmlns:r="http://schemas.openxmlformats.org/officeDocument/2006/relationships" xmlns:p="http://schemas.openxmlformats.org/presentationml/2006/main">
  <p:tag name="NUM" val="1"/>
</p:tagLst>
</file>

<file path=ppt/tags/tag154.xml><?xml version="1.0" encoding="utf-8"?>
<p:tagLst xmlns:a="http://schemas.openxmlformats.org/drawingml/2006/main" xmlns:r="http://schemas.openxmlformats.org/officeDocument/2006/relationships" xmlns:p="http://schemas.openxmlformats.org/presentationml/2006/main">
  <p:tag name="NUM" val="2"/>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4"/>
</p:tagLst>
</file>

<file path=ppt/tags/tag157.xml><?xml version="1.0" encoding="utf-8"?>
<p:tagLst xmlns:a="http://schemas.openxmlformats.org/drawingml/2006/main" xmlns:r="http://schemas.openxmlformats.org/officeDocument/2006/relationships" xmlns:p="http://schemas.openxmlformats.org/presentationml/2006/main">
  <p:tag name="NUM" val="1"/>
</p:tagLst>
</file>

<file path=ppt/tags/tag158.xml><?xml version="1.0" encoding="utf-8"?>
<p:tagLst xmlns:a="http://schemas.openxmlformats.org/drawingml/2006/main" xmlns:r="http://schemas.openxmlformats.org/officeDocument/2006/relationships" xmlns:p="http://schemas.openxmlformats.org/presentationml/2006/main">
  <p:tag name="NUM" val="2"/>
</p:tagLst>
</file>

<file path=ppt/tags/tag159.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60.xml><?xml version="1.0" encoding="utf-8"?>
<p:tagLst xmlns:a="http://schemas.openxmlformats.org/drawingml/2006/main" xmlns:r="http://schemas.openxmlformats.org/officeDocument/2006/relationships" xmlns:p="http://schemas.openxmlformats.org/presentationml/2006/main">
  <p:tag name="NUM" val="1"/>
</p:tagLst>
</file>

<file path=ppt/tags/tag161.xml><?xml version="1.0" encoding="utf-8"?>
<p:tagLst xmlns:a="http://schemas.openxmlformats.org/drawingml/2006/main" xmlns:r="http://schemas.openxmlformats.org/officeDocument/2006/relationships" xmlns:p="http://schemas.openxmlformats.org/presentationml/2006/main">
  <p:tag name="NUM" val="2"/>
</p:tagLst>
</file>

<file path=ppt/tags/tag162.xml><?xml version="1.0" encoding="utf-8"?>
<p:tagLst xmlns:a="http://schemas.openxmlformats.org/drawingml/2006/main" xmlns:r="http://schemas.openxmlformats.org/officeDocument/2006/relationships" xmlns:p="http://schemas.openxmlformats.org/presentationml/2006/main">
  <p:tag name="NUM" val="3"/>
</p:tagLst>
</file>

<file path=ppt/tags/tag163.xml><?xml version="1.0" encoding="utf-8"?>
<p:tagLst xmlns:a="http://schemas.openxmlformats.org/drawingml/2006/main" xmlns:r="http://schemas.openxmlformats.org/officeDocument/2006/relationships" xmlns:p="http://schemas.openxmlformats.org/presentationml/2006/main">
  <p:tag name="NUM" val="1"/>
</p:tagLst>
</file>

<file path=ppt/tags/tag164.xml><?xml version="1.0" encoding="utf-8"?>
<p:tagLst xmlns:a="http://schemas.openxmlformats.org/drawingml/2006/main" xmlns:r="http://schemas.openxmlformats.org/officeDocument/2006/relationships" xmlns:p="http://schemas.openxmlformats.org/presentationml/2006/main">
  <p:tag name="NUM" val="2"/>
</p:tagLst>
</file>

<file path=ppt/tags/tag165.xml><?xml version="1.0" encoding="utf-8"?>
<p:tagLst xmlns:a="http://schemas.openxmlformats.org/drawingml/2006/main" xmlns:r="http://schemas.openxmlformats.org/officeDocument/2006/relationships" xmlns:p="http://schemas.openxmlformats.org/presentationml/2006/main">
  <p:tag name="NUM" val="3"/>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3"/>
</p:tagLst>
</file>

<file path=ppt/tags/tag169.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70.xml><?xml version="1.0" encoding="utf-8"?>
<p:tagLst xmlns:a="http://schemas.openxmlformats.org/drawingml/2006/main" xmlns:r="http://schemas.openxmlformats.org/officeDocument/2006/relationships" xmlns:p="http://schemas.openxmlformats.org/presentationml/2006/main">
  <p:tag name="NUM" val="2"/>
</p:tagLst>
</file>

<file path=ppt/tags/tag171.xml><?xml version="1.0" encoding="utf-8"?>
<p:tagLst xmlns:a="http://schemas.openxmlformats.org/drawingml/2006/main" xmlns:r="http://schemas.openxmlformats.org/officeDocument/2006/relationships" xmlns:p="http://schemas.openxmlformats.org/presentationml/2006/main">
  <p:tag name="NUM" val="3"/>
</p:tagLst>
</file>

<file path=ppt/tags/tag172.xml><?xml version="1.0" encoding="utf-8"?>
<p:tagLst xmlns:a="http://schemas.openxmlformats.org/drawingml/2006/main" xmlns:r="http://schemas.openxmlformats.org/officeDocument/2006/relationships" xmlns:p="http://schemas.openxmlformats.org/presentationml/2006/main">
  <p:tag name="NUM" val="4"/>
</p:tagLst>
</file>

<file path=ppt/tags/tag173.xml><?xml version="1.0" encoding="utf-8"?>
<p:tagLst xmlns:a="http://schemas.openxmlformats.org/drawingml/2006/main" xmlns:r="http://schemas.openxmlformats.org/officeDocument/2006/relationships" xmlns:p="http://schemas.openxmlformats.org/presentationml/2006/main">
  <p:tag name="NUM" val="1"/>
</p:tagLst>
</file>

<file path=ppt/tags/tag174.xml><?xml version="1.0" encoding="utf-8"?>
<p:tagLst xmlns:a="http://schemas.openxmlformats.org/drawingml/2006/main" xmlns:r="http://schemas.openxmlformats.org/officeDocument/2006/relationships" xmlns:p="http://schemas.openxmlformats.org/presentationml/2006/main">
  <p:tag name="NUM" val="2"/>
</p:tagLst>
</file>

<file path=ppt/tags/tag175.xml><?xml version="1.0" encoding="utf-8"?>
<p:tagLst xmlns:a="http://schemas.openxmlformats.org/drawingml/2006/main" xmlns:r="http://schemas.openxmlformats.org/officeDocument/2006/relationships" xmlns:p="http://schemas.openxmlformats.org/presentationml/2006/main">
  <p:tag name="NUM" val="3"/>
</p:tagLst>
</file>

<file path=ppt/tags/tag176.xml><?xml version="1.0" encoding="utf-8"?>
<p:tagLst xmlns:a="http://schemas.openxmlformats.org/drawingml/2006/main" xmlns:r="http://schemas.openxmlformats.org/officeDocument/2006/relationships" xmlns:p="http://schemas.openxmlformats.org/presentationml/2006/main">
  <p:tag name="NUM" val="4"/>
</p:tagLst>
</file>

<file path=ppt/tags/tag177.xml><?xml version="1.0" encoding="utf-8"?>
<p:tagLst xmlns:a="http://schemas.openxmlformats.org/drawingml/2006/main" xmlns:r="http://schemas.openxmlformats.org/officeDocument/2006/relationships" xmlns:p="http://schemas.openxmlformats.org/presentationml/2006/main">
  <p:tag name="NUM" val="1"/>
</p:tagLst>
</file>

<file path=ppt/tags/tag178.xml><?xml version="1.0" encoding="utf-8"?>
<p:tagLst xmlns:a="http://schemas.openxmlformats.org/drawingml/2006/main" xmlns:r="http://schemas.openxmlformats.org/officeDocument/2006/relationships" xmlns:p="http://schemas.openxmlformats.org/presentationml/2006/main">
  <p:tag name="NUM" val="2"/>
</p:tagLst>
</file>

<file path=ppt/tags/tag179.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80.xml><?xml version="1.0" encoding="utf-8"?>
<p:tagLst xmlns:a="http://schemas.openxmlformats.org/drawingml/2006/main" xmlns:r="http://schemas.openxmlformats.org/officeDocument/2006/relationships" xmlns:p="http://schemas.openxmlformats.org/presentationml/2006/main">
  <p:tag name="NUM" val="1"/>
</p:tagLst>
</file>

<file path=ppt/tags/tag181.xml><?xml version="1.0" encoding="utf-8"?>
<p:tagLst xmlns:a="http://schemas.openxmlformats.org/drawingml/2006/main" xmlns:r="http://schemas.openxmlformats.org/officeDocument/2006/relationships" xmlns:p="http://schemas.openxmlformats.org/presentationml/2006/main">
  <p:tag name="NUM" val="2"/>
</p:tagLst>
</file>

<file path=ppt/tags/tag182.xml><?xml version="1.0" encoding="utf-8"?>
<p:tagLst xmlns:a="http://schemas.openxmlformats.org/drawingml/2006/main" xmlns:r="http://schemas.openxmlformats.org/officeDocument/2006/relationships" xmlns:p="http://schemas.openxmlformats.org/presentationml/2006/main">
  <p:tag name="NUM" val="3"/>
</p:tagLst>
</file>

<file path=ppt/tags/tag183.xml><?xml version="1.0" encoding="utf-8"?>
<p:tagLst xmlns:a="http://schemas.openxmlformats.org/drawingml/2006/main" xmlns:r="http://schemas.openxmlformats.org/officeDocument/2006/relationships" xmlns:p="http://schemas.openxmlformats.org/presentationml/2006/main">
  <p:tag name="NUM" val="4"/>
</p:tagLst>
</file>

<file path=ppt/tags/tag184.xml><?xml version="1.0" encoding="utf-8"?>
<p:tagLst xmlns:a="http://schemas.openxmlformats.org/drawingml/2006/main" xmlns:r="http://schemas.openxmlformats.org/officeDocument/2006/relationships" xmlns:p="http://schemas.openxmlformats.org/presentationml/2006/main">
  <p:tag name="NUM" val="1"/>
</p:tagLst>
</file>

<file path=ppt/tags/tag185.xml><?xml version="1.0" encoding="utf-8"?>
<p:tagLst xmlns:a="http://schemas.openxmlformats.org/drawingml/2006/main" xmlns:r="http://schemas.openxmlformats.org/officeDocument/2006/relationships" xmlns:p="http://schemas.openxmlformats.org/presentationml/2006/main">
  <p:tag name="NUM" val="2"/>
</p:tagLst>
</file>

<file path=ppt/tags/tag186.xml><?xml version="1.0" encoding="utf-8"?>
<p:tagLst xmlns:a="http://schemas.openxmlformats.org/drawingml/2006/main" xmlns:r="http://schemas.openxmlformats.org/officeDocument/2006/relationships" xmlns:p="http://schemas.openxmlformats.org/presentationml/2006/main">
  <p:tag name="NUM" val="4"/>
</p:tagLst>
</file>

<file path=ppt/tags/tag187.xml><?xml version="1.0" encoding="utf-8"?>
<p:tagLst xmlns:a="http://schemas.openxmlformats.org/drawingml/2006/main" xmlns:r="http://schemas.openxmlformats.org/officeDocument/2006/relationships" xmlns:p="http://schemas.openxmlformats.org/presentationml/2006/main">
  <p:tag name="NUM" val="1"/>
</p:tagLst>
</file>

<file path=ppt/tags/tag188.xml><?xml version="1.0" encoding="utf-8"?>
<p:tagLst xmlns:a="http://schemas.openxmlformats.org/drawingml/2006/main" xmlns:r="http://schemas.openxmlformats.org/officeDocument/2006/relationships" xmlns:p="http://schemas.openxmlformats.org/presentationml/2006/main">
  <p:tag name="NUM" val="2"/>
</p:tagLst>
</file>

<file path=ppt/tags/tag189.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190.xml><?xml version="1.0" encoding="utf-8"?>
<p:tagLst xmlns:a="http://schemas.openxmlformats.org/drawingml/2006/main" xmlns:r="http://schemas.openxmlformats.org/officeDocument/2006/relationships" xmlns:p="http://schemas.openxmlformats.org/presentationml/2006/main">
  <p:tag name="NUM" val="4"/>
</p:tagLst>
</file>

<file path=ppt/tags/tag191.xml><?xml version="1.0" encoding="utf-8"?>
<p:tagLst xmlns:a="http://schemas.openxmlformats.org/drawingml/2006/main" xmlns:r="http://schemas.openxmlformats.org/officeDocument/2006/relationships" xmlns:p="http://schemas.openxmlformats.org/presentationml/2006/main">
  <p:tag name="NUM" val="1"/>
</p:tagLst>
</file>

<file path=ppt/tags/tag192.xml><?xml version="1.0" encoding="utf-8"?>
<p:tagLst xmlns:a="http://schemas.openxmlformats.org/drawingml/2006/main" xmlns:r="http://schemas.openxmlformats.org/officeDocument/2006/relationships" xmlns:p="http://schemas.openxmlformats.org/presentationml/2006/main">
  <p:tag name="NUM" val="2"/>
</p:tagLst>
</file>

<file path=ppt/tags/tag193.xml><?xml version="1.0" encoding="utf-8"?>
<p:tagLst xmlns:a="http://schemas.openxmlformats.org/drawingml/2006/main" xmlns:r="http://schemas.openxmlformats.org/officeDocument/2006/relationships" xmlns:p="http://schemas.openxmlformats.org/presentationml/2006/main">
  <p:tag name="NUM" val="3"/>
</p:tagLst>
</file>

<file path=ppt/tags/tag194.xml><?xml version="1.0" encoding="utf-8"?>
<p:tagLst xmlns:a="http://schemas.openxmlformats.org/drawingml/2006/main" xmlns:r="http://schemas.openxmlformats.org/officeDocument/2006/relationships" xmlns:p="http://schemas.openxmlformats.org/presentationml/2006/main">
  <p:tag name="NUM" val="4"/>
</p:tagLst>
</file>

<file path=ppt/tags/tag195.xml><?xml version="1.0" encoding="utf-8"?>
<p:tagLst xmlns:a="http://schemas.openxmlformats.org/drawingml/2006/main" xmlns:r="http://schemas.openxmlformats.org/officeDocument/2006/relationships" xmlns:p="http://schemas.openxmlformats.org/presentationml/2006/main">
  <p:tag name="NUM" val="4"/>
</p:tagLst>
</file>

<file path=ppt/tags/tag196.xml><?xml version="1.0" encoding="utf-8"?>
<p:tagLst xmlns:a="http://schemas.openxmlformats.org/drawingml/2006/main" xmlns:r="http://schemas.openxmlformats.org/officeDocument/2006/relationships" xmlns:p="http://schemas.openxmlformats.org/presentationml/2006/main">
  <p:tag name="NUM" val="1"/>
</p:tagLst>
</file>

<file path=ppt/tags/tag197.xml><?xml version="1.0" encoding="utf-8"?>
<p:tagLst xmlns:a="http://schemas.openxmlformats.org/drawingml/2006/main" xmlns:r="http://schemas.openxmlformats.org/officeDocument/2006/relationships" xmlns:p="http://schemas.openxmlformats.org/presentationml/2006/main">
  <p:tag name="NUM" val="2"/>
</p:tagLst>
</file>

<file path=ppt/tags/tag198.xml><?xml version="1.0" encoding="utf-8"?>
<p:tagLst xmlns:a="http://schemas.openxmlformats.org/drawingml/2006/main" xmlns:r="http://schemas.openxmlformats.org/officeDocument/2006/relationships" xmlns:p="http://schemas.openxmlformats.org/presentationml/2006/main">
  <p:tag name="NUM" val="3"/>
</p:tagLst>
</file>

<file path=ppt/tags/tag19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00.xml><?xml version="1.0" encoding="utf-8"?>
<p:tagLst xmlns:a="http://schemas.openxmlformats.org/drawingml/2006/main" xmlns:r="http://schemas.openxmlformats.org/officeDocument/2006/relationships" xmlns:p="http://schemas.openxmlformats.org/presentationml/2006/main">
  <p:tag name="NUM" val="4"/>
</p:tagLst>
</file>

<file path=ppt/tags/tag201.xml><?xml version="1.0" encoding="utf-8"?>
<p:tagLst xmlns:a="http://schemas.openxmlformats.org/drawingml/2006/main" xmlns:r="http://schemas.openxmlformats.org/officeDocument/2006/relationships" xmlns:p="http://schemas.openxmlformats.org/presentationml/2006/main">
  <p:tag name="NUM" val="1"/>
</p:tagLst>
</file>

<file path=ppt/tags/tag202.xml><?xml version="1.0" encoding="utf-8"?>
<p:tagLst xmlns:a="http://schemas.openxmlformats.org/drawingml/2006/main" xmlns:r="http://schemas.openxmlformats.org/officeDocument/2006/relationships" xmlns:p="http://schemas.openxmlformats.org/presentationml/2006/main">
  <p:tag name="NUM" val="2"/>
</p:tagLst>
</file>

<file path=ppt/tags/tag203.xml><?xml version="1.0" encoding="utf-8"?>
<p:tagLst xmlns:a="http://schemas.openxmlformats.org/drawingml/2006/main" xmlns:r="http://schemas.openxmlformats.org/officeDocument/2006/relationships" xmlns:p="http://schemas.openxmlformats.org/presentationml/2006/main">
  <p:tag name="NUM" val="3"/>
</p:tagLst>
</file>

<file path=ppt/tags/tag204.xml><?xml version="1.0" encoding="utf-8"?>
<p:tagLst xmlns:a="http://schemas.openxmlformats.org/drawingml/2006/main" xmlns:r="http://schemas.openxmlformats.org/officeDocument/2006/relationships" xmlns:p="http://schemas.openxmlformats.org/presentationml/2006/main">
  <p:tag name="NUM" val="4"/>
</p:tagLst>
</file>

<file path=ppt/tags/tag205.xml><?xml version="1.0" encoding="utf-8"?>
<p:tagLst xmlns:a="http://schemas.openxmlformats.org/drawingml/2006/main" xmlns:r="http://schemas.openxmlformats.org/officeDocument/2006/relationships" xmlns:p="http://schemas.openxmlformats.org/presentationml/2006/main">
  <p:tag name="NUM" val="1"/>
</p:tagLst>
</file>

<file path=ppt/tags/tag206.xml><?xml version="1.0" encoding="utf-8"?>
<p:tagLst xmlns:a="http://schemas.openxmlformats.org/drawingml/2006/main" xmlns:r="http://schemas.openxmlformats.org/officeDocument/2006/relationships" xmlns:p="http://schemas.openxmlformats.org/presentationml/2006/main">
  <p:tag name="NUM" val="2"/>
</p:tagLst>
</file>

<file path=ppt/tags/tag207.xml><?xml version="1.0" encoding="utf-8"?>
<p:tagLst xmlns:a="http://schemas.openxmlformats.org/drawingml/2006/main" xmlns:r="http://schemas.openxmlformats.org/officeDocument/2006/relationships" xmlns:p="http://schemas.openxmlformats.org/presentationml/2006/main">
  <p:tag name="NUM" val="3"/>
</p:tagLst>
</file>

<file path=ppt/tags/tag208.xml><?xml version="1.0" encoding="utf-8"?>
<p:tagLst xmlns:a="http://schemas.openxmlformats.org/drawingml/2006/main" xmlns:r="http://schemas.openxmlformats.org/officeDocument/2006/relationships" xmlns:p="http://schemas.openxmlformats.org/presentationml/2006/main">
  <p:tag name="NUM" val="4"/>
</p:tagLst>
</file>

<file path=ppt/tags/tag209.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10.xml><?xml version="1.0" encoding="utf-8"?>
<p:tagLst xmlns:a="http://schemas.openxmlformats.org/drawingml/2006/main" xmlns:r="http://schemas.openxmlformats.org/officeDocument/2006/relationships" xmlns:p="http://schemas.openxmlformats.org/presentationml/2006/main">
  <p:tag name="NUM" val="2"/>
</p:tagLst>
</file>

<file path=ppt/tags/tag211.xml><?xml version="1.0" encoding="utf-8"?>
<p:tagLst xmlns:a="http://schemas.openxmlformats.org/drawingml/2006/main" xmlns:r="http://schemas.openxmlformats.org/officeDocument/2006/relationships" xmlns:p="http://schemas.openxmlformats.org/presentationml/2006/main">
  <p:tag name="NUM" val="3"/>
</p:tagLst>
</file>

<file path=ppt/tags/tag212.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8"/>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6"/>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5"/>
</p:tagLst>
</file>

<file path=ppt/tags/tag37.xml><?xml version="1.0" encoding="utf-8"?>
<p:tagLst xmlns:a="http://schemas.openxmlformats.org/drawingml/2006/main" xmlns:r="http://schemas.openxmlformats.org/officeDocument/2006/relationships" xmlns:p="http://schemas.openxmlformats.org/presentationml/2006/main">
  <p:tag name="NUM" val="6"/>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4"/>
</p:tagLst>
</file>

<file path=ppt/tags/tag42.xml><?xml version="1.0" encoding="utf-8"?>
<p:tagLst xmlns:a="http://schemas.openxmlformats.org/drawingml/2006/main" xmlns:r="http://schemas.openxmlformats.org/officeDocument/2006/relationships" xmlns:p="http://schemas.openxmlformats.org/presentationml/2006/main">
  <p:tag name="NUM" val="5"/>
</p:tagLst>
</file>

<file path=ppt/tags/tag43.xml><?xml version="1.0" encoding="utf-8"?>
<p:tagLst xmlns:a="http://schemas.openxmlformats.org/drawingml/2006/main" xmlns:r="http://schemas.openxmlformats.org/officeDocument/2006/relationships" xmlns:p="http://schemas.openxmlformats.org/presentationml/2006/main">
  <p:tag name="NUM" val="6"/>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5"/>
</p:tagLst>
</file>

<file path=ppt/tags/tag49.xml><?xml version="1.0" encoding="utf-8"?>
<p:tagLst xmlns:a="http://schemas.openxmlformats.org/drawingml/2006/main" xmlns:r="http://schemas.openxmlformats.org/officeDocument/2006/relationships" xmlns:p="http://schemas.openxmlformats.org/presentationml/2006/main">
  <p:tag name="NUM" val="6"/>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4"/>
</p:tagLst>
</file>

<file path=ppt/tags/tag68.xml><?xml version="1.0" encoding="utf-8"?>
<p:tagLst xmlns:a="http://schemas.openxmlformats.org/drawingml/2006/main" xmlns:r="http://schemas.openxmlformats.org/officeDocument/2006/relationships" xmlns:p="http://schemas.openxmlformats.org/presentationml/2006/main">
  <p:tag name="NUM" val="5"/>
</p:tagLst>
</file>

<file path=ppt/tags/tag69.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7"/>
</p:tagLst>
</file>

<file path=ppt/tags/tag71.xml><?xml version="1.0" encoding="utf-8"?>
<p:tagLst xmlns:a="http://schemas.openxmlformats.org/drawingml/2006/main" xmlns:r="http://schemas.openxmlformats.org/officeDocument/2006/relationships" xmlns:p="http://schemas.openxmlformats.org/presentationml/2006/main">
  <p:tag name="NUM" val="8"/>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3"/>
</p:tagLst>
</file>

<file path=ppt/tags/tag75.xml><?xml version="1.0" encoding="utf-8"?>
<p:tagLst xmlns:a="http://schemas.openxmlformats.org/drawingml/2006/main" xmlns:r="http://schemas.openxmlformats.org/officeDocument/2006/relationships" xmlns:p="http://schemas.openxmlformats.org/presentationml/2006/main">
  <p:tag name="NUM" val="4"/>
</p:tagLst>
</file>

<file path=ppt/tags/tag76.xml><?xml version="1.0" encoding="utf-8"?>
<p:tagLst xmlns:a="http://schemas.openxmlformats.org/drawingml/2006/main" xmlns:r="http://schemas.openxmlformats.org/officeDocument/2006/relationships" xmlns:p="http://schemas.openxmlformats.org/presentationml/2006/main">
  <p:tag name="NUM" val="5"/>
</p:tagLst>
</file>

<file path=ppt/tags/tag77.xml><?xml version="1.0" encoding="utf-8"?>
<p:tagLst xmlns:a="http://schemas.openxmlformats.org/drawingml/2006/main" xmlns:r="http://schemas.openxmlformats.org/officeDocument/2006/relationships" xmlns:p="http://schemas.openxmlformats.org/presentationml/2006/main">
  <p:tag name="NUM" val="6"/>
</p:tagLst>
</file>

<file path=ppt/tags/tag78.xml><?xml version="1.0" encoding="utf-8"?>
<p:tagLst xmlns:a="http://schemas.openxmlformats.org/drawingml/2006/main" xmlns:r="http://schemas.openxmlformats.org/officeDocument/2006/relationships" xmlns:p="http://schemas.openxmlformats.org/presentationml/2006/main">
  <p:tag name="NUM" val="7"/>
</p:tagLst>
</file>

<file path=ppt/tags/tag79.xml><?xml version="1.0" encoding="utf-8"?>
<p:tagLst xmlns:a="http://schemas.openxmlformats.org/drawingml/2006/main" xmlns:r="http://schemas.openxmlformats.org/officeDocument/2006/relationships" xmlns:p="http://schemas.openxmlformats.org/presentationml/2006/main">
  <p:tag name="NUM" val="8"/>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9"/>
</p:tagLst>
</file>

<file path=ppt/tags/tag81.xml><?xml version="1.0" encoding="utf-8"?>
<p:tagLst xmlns:a="http://schemas.openxmlformats.org/drawingml/2006/main" xmlns:r="http://schemas.openxmlformats.org/officeDocument/2006/relationships" xmlns:p="http://schemas.openxmlformats.org/presentationml/2006/main">
  <p:tag name="NUM" val="10"/>
</p:tagLst>
</file>

<file path=ppt/tags/tag82.xml><?xml version="1.0" encoding="utf-8"?>
<p:tagLst xmlns:a="http://schemas.openxmlformats.org/drawingml/2006/main" xmlns:r="http://schemas.openxmlformats.org/officeDocument/2006/relationships" xmlns:p="http://schemas.openxmlformats.org/presentationml/2006/main">
  <p:tag name="NUM" val="11"/>
</p:tagLst>
</file>

<file path=ppt/tags/tag83.xml><?xml version="1.0" encoding="utf-8"?>
<p:tagLst xmlns:a="http://schemas.openxmlformats.org/drawingml/2006/main" xmlns:r="http://schemas.openxmlformats.org/officeDocument/2006/relationships" xmlns:p="http://schemas.openxmlformats.org/presentationml/2006/main">
  <p:tag name="NUM" val="12"/>
</p:tagLst>
</file>

<file path=ppt/tags/tag84.xml><?xml version="1.0" encoding="utf-8"?>
<p:tagLst xmlns:a="http://schemas.openxmlformats.org/drawingml/2006/main" xmlns:r="http://schemas.openxmlformats.org/officeDocument/2006/relationships" xmlns:p="http://schemas.openxmlformats.org/presentationml/2006/main">
  <p:tag name="NUM" val="13"/>
</p:tagLst>
</file>

<file path=ppt/tags/tag85.xml><?xml version="1.0" encoding="utf-8"?>
<p:tagLst xmlns:a="http://schemas.openxmlformats.org/drawingml/2006/main" xmlns:r="http://schemas.openxmlformats.org/officeDocument/2006/relationships" xmlns:p="http://schemas.openxmlformats.org/presentationml/2006/main">
  <p:tag name="NUM" val="14"/>
</p:tagLst>
</file>

<file path=ppt/tags/tag86.xml><?xml version="1.0" encoding="utf-8"?>
<p:tagLst xmlns:a="http://schemas.openxmlformats.org/drawingml/2006/main" xmlns:r="http://schemas.openxmlformats.org/officeDocument/2006/relationships" xmlns:p="http://schemas.openxmlformats.org/presentationml/2006/main">
  <p:tag name="NUM" val="15"/>
</p:tagLst>
</file>

<file path=ppt/tags/tag87.xml><?xml version="1.0" encoding="utf-8"?>
<p:tagLst xmlns:a="http://schemas.openxmlformats.org/drawingml/2006/main" xmlns:r="http://schemas.openxmlformats.org/officeDocument/2006/relationships" xmlns:p="http://schemas.openxmlformats.org/presentationml/2006/main">
  <p:tag name="NUM" val="16"/>
</p:tagLst>
</file>

<file path=ppt/tags/tag88.xml><?xml version="1.0" encoding="utf-8"?>
<p:tagLst xmlns:a="http://schemas.openxmlformats.org/drawingml/2006/main" xmlns:r="http://schemas.openxmlformats.org/officeDocument/2006/relationships" xmlns:p="http://schemas.openxmlformats.org/presentationml/2006/main">
  <p:tag name="NUM" val="17"/>
</p:tagLst>
</file>

<file path=ppt/tags/tag89.xml><?xml version="1.0" encoding="utf-8"?>
<p:tagLst xmlns:a="http://schemas.openxmlformats.org/drawingml/2006/main" xmlns:r="http://schemas.openxmlformats.org/officeDocument/2006/relationships" xmlns:p="http://schemas.openxmlformats.org/presentationml/2006/main">
  <p:tag name="NUM" val="18"/>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19"/>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3"/>
</p:tagLst>
</file>

<file path=ppt/tags/tag94.xml><?xml version="1.0" encoding="utf-8"?>
<p:tagLst xmlns:a="http://schemas.openxmlformats.org/drawingml/2006/main" xmlns:r="http://schemas.openxmlformats.org/officeDocument/2006/relationships" xmlns:p="http://schemas.openxmlformats.org/presentationml/2006/main">
  <p:tag name="NUM" val="4"/>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3"/>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Personnalisé 9">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F87CE102919724DA514FC9ED7E57AF4" ma:contentTypeVersion="18" ma:contentTypeDescription="Create a new document." ma:contentTypeScope="" ma:versionID="2a0837c09a823b84acc9319b2dd35fe5">
  <xsd:schema xmlns:xsd="http://www.w3.org/2001/XMLSchema" xmlns:xs="http://www.w3.org/2001/XMLSchema" xmlns:p="http://schemas.microsoft.com/office/2006/metadata/properties" xmlns:ns2="a95a8fec-2555-4af5-a91a-a0ed153aea29" xmlns:ns3="dedb8f27-b8fd-449d-aee8-d6c804535780" targetNamespace="http://schemas.microsoft.com/office/2006/metadata/properties" ma:root="true" ma:fieldsID="cbcc7863f6c6b2568eeeb1724130c99a" ns2:_="" ns3:_="">
    <xsd:import namespace="a95a8fec-2555-4af5-a91a-a0ed153aea29"/>
    <xsd:import namespace="dedb8f27-b8fd-449d-aee8-d6c80453578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Commentaire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5a8fec-2555-4af5-a91a-a0ed153aea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Commentaires" ma:index="14" nillable="true" ma:displayName="Commentaires" ma:format="Dropdown" ma:internalName="Commentaires">
      <xsd:simpleType>
        <xsd:restriction base="dms:Text">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edb8f27-b8fd-449d-aee8-d6c80453578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7ab5fcc4-8cb2-4530-806f-f586eae60538}" ma:internalName="TaxCatchAll" ma:showField="CatchAllData" ma:web="dedb8f27-b8fd-449d-aee8-d6c80453578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edb8f27-b8fd-449d-aee8-d6c804535780">
      <UserInfo>
        <DisplayName>Abdoul Kader Doro</DisplayName>
        <AccountId>15</AccountId>
        <AccountType/>
      </UserInfo>
      <UserInfo>
        <DisplayName>Morgane Bazinet</DisplayName>
        <AccountId>25</AccountId>
        <AccountType/>
      </UserInfo>
      <UserInfo>
        <DisplayName>Everyone except external users</DisplayName>
        <AccountId>8</AccountId>
        <AccountType/>
      </UserInfo>
      <UserInfo>
        <DisplayName>Arianne Déraps</DisplayName>
        <AccountId>12</AccountId>
        <AccountType/>
      </UserInfo>
      <UserInfo>
        <DisplayName>Everyone</DisplayName>
        <AccountId>11</AccountId>
        <AccountType/>
      </UserInfo>
      <UserInfo>
        <DisplayName>Manon Dumas</DisplayName>
        <AccountId>10</AccountId>
        <AccountType/>
      </UserInfo>
      <UserInfo>
        <DisplayName>spsearch</DisplayName>
        <AccountId>9</AccountId>
        <AccountType/>
      </UserInfo>
      <UserInfo>
        <DisplayName>Stéphane Boileau</DisplayName>
        <AccountId>41</AccountId>
        <AccountType/>
      </UserInfo>
      <UserInfo>
        <DisplayName>Fanny Grenier-Arcouette</DisplayName>
        <AccountId>24</AccountId>
        <AccountType/>
      </UserInfo>
      <UserInfo>
        <DisplayName>Cinthia-Ann Aubut-Brassard</DisplayName>
        <AccountId>54</AccountId>
        <AccountType/>
      </UserInfo>
    </SharedWithUsers>
    <TaxCatchAll xmlns="dedb8f27-b8fd-449d-aee8-d6c804535780" xsi:nil="true"/>
    <lcf76f155ced4ddcb4097134ff3c332f xmlns="a95a8fec-2555-4af5-a91a-a0ed153aea29">
      <Terms xmlns="http://schemas.microsoft.com/office/infopath/2007/PartnerControls"/>
    </lcf76f155ced4ddcb4097134ff3c332f>
    <Commentaires xmlns="a95a8fec-2555-4af5-a91a-a0ed153aea29" xsi:nil="true"/>
  </documentManagement>
</p:properties>
</file>

<file path=customXml/itemProps1.xml><?xml version="1.0" encoding="utf-8"?>
<ds:datastoreItem xmlns:ds="http://schemas.openxmlformats.org/officeDocument/2006/customXml" ds:itemID="{C321DFD3-E220-43AB-9D3D-AA736F1450D4}">
  <ds:schemaRefs>
    <ds:schemaRef ds:uri="http://schemas.microsoft.com/sharepoint/v3/contenttype/forms"/>
  </ds:schemaRefs>
</ds:datastoreItem>
</file>

<file path=customXml/itemProps2.xml><?xml version="1.0" encoding="utf-8"?>
<ds:datastoreItem xmlns:ds="http://schemas.openxmlformats.org/officeDocument/2006/customXml" ds:itemID="{A38EA5C2-0B36-4338-BFC4-A5765E04CC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5a8fec-2555-4af5-a91a-a0ed153aea29"/>
    <ds:schemaRef ds:uri="dedb8f27-b8fd-449d-aee8-d6c8045357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EDFDA5-5E1D-4490-8D2E-FDCE04CB4816}">
  <ds:schemaRefs>
    <ds:schemaRef ds:uri="6f91b50c-8a65-4552-8ceb-76effa0cdc3a"/>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050c2d0-c621-4bd8-acca-2abec7be02e1"/>
    <ds:schemaRef ds:uri="http://www.w3.org/XML/1998/namespace"/>
    <ds:schemaRef ds:uri="http://purl.org/dc/dcmitype/"/>
    <ds:schemaRef ds:uri="dedb8f27-b8fd-449d-aee8-d6c804535780"/>
    <ds:schemaRef ds:uri="a95a8fec-2555-4af5-a91a-a0ed153aea29"/>
  </ds:schemaRefs>
</ds:datastoreItem>
</file>

<file path=docProps/app.xml><?xml version="1.0" encoding="utf-8"?>
<Properties xmlns="http://schemas.openxmlformats.org/officeDocument/2006/extended-properties" xmlns:vt="http://schemas.openxmlformats.org/officeDocument/2006/docPropsVTypes">
  <Template>Office Theme</Template>
  <TotalTime>248</TotalTime>
  <Words>3475</Words>
  <Application>Microsoft Office PowerPoint</Application>
  <PresentationFormat>Grand écran</PresentationFormat>
  <Paragraphs>343</Paragraphs>
  <Slides>45</Slides>
  <Notes>31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45</vt:i4>
      </vt:variant>
    </vt:vector>
  </HeadingPairs>
  <TitlesOfParts>
    <vt:vector size="52" baseType="lpstr">
      <vt:lpstr>Amasis MT Pro Black</vt:lpstr>
      <vt:lpstr>Arial</vt:lpstr>
      <vt:lpstr>Calibri</vt:lpstr>
      <vt:lpstr>Cambria Math</vt:lpstr>
      <vt:lpstr>Times New Roman</vt:lpstr>
      <vt:lpstr>Wingdings</vt:lpstr>
      <vt:lpstr>Thème Office</vt:lpstr>
      <vt:lpstr>Financement axé sur le patient</vt:lpstr>
      <vt:lpstr>Gains déjà réalisés au cours des 5 dernières années  grâce au financement axé sur les patients</vt:lpstr>
      <vt:lpstr>Gains déjà réalisés au cours des 5 dernières années  grâce au financement axé sur les patients</vt:lpstr>
      <vt:lpstr>Gains déjà réalisés au cours des 5 dernières années  grâce au financement axé sur les patients</vt:lpstr>
      <vt:lpstr>Positionnement stratégique du FAP</vt:lpstr>
      <vt:lpstr>Positionnement stratégique du FAP</vt:lpstr>
      <vt:lpstr>Positionnement stratégique du FAP</vt:lpstr>
      <vt:lpstr>Positionnement stratégique du FAP</vt:lpstr>
      <vt:lpstr>Positionnement stratégique du FAP</vt:lpstr>
      <vt:lpstr>Plan de la présentation</vt:lpstr>
      <vt:lpstr>FAP chirurgie Travaux menés depuis le dernier échange au CGR  (novembre 2022 à janvier 2023)</vt:lpstr>
      <vt:lpstr>Modèle FAP - chirurgie</vt:lpstr>
      <vt:lpstr>Ajustements au modèle effectués à la suite des échanges menés avec les établissements publics du RSSS</vt:lpstr>
      <vt:lpstr>Présentation PowerPoint</vt:lpstr>
      <vt:lpstr>Présentation PowerPoint</vt:lpstr>
      <vt:lpstr>6. Modèle FAP de la chirurgie et transition</vt:lpstr>
      <vt:lpstr>Sources de financement du FAP chirurgie - préliminaire</vt:lpstr>
      <vt:lpstr>Incitatifs au rattrapage des listes d’attente </vt:lpstr>
      <vt:lpstr>Présentation PowerPoint</vt:lpstr>
      <vt:lpstr>Prochaines étapes : </vt:lpstr>
      <vt:lpstr>Groupe de travail sur les services nationaux </vt:lpstr>
      <vt:lpstr>Modèle FAP - obstétrique</vt:lpstr>
      <vt:lpstr>Synthèse – modèle obstétrique</vt:lpstr>
      <vt:lpstr>Synthèse – modèle de l’obstétrique</vt:lpstr>
      <vt:lpstr>Mécanisme de transition sur 3 ans : </vt:lpstr>
      <vt:lpstr>Résultats de la simulation</vt:lpstr>
      <vt:lpstr>Paramètres d’analyse du modèle :  le taux d’occupation et le coût de la main-d’œuvre</vt:lpstr>
      <vt:lpstr>Paramètres d’analyse du modèle : DMS et gravité </vt:lpstr>
      <vt:lpstr>Les potentiels d’amélioration</vt:lpstr>
      <vt:lpstr>Prochaines étapes : pistes de réflexion et de travail pour l’année de transition </vt:lpstr>
      <vt:lpstr>Exemple : la gravité et l’indice de défavorisation</vt:lpstr>
      <vt:lpstr>Modèle FAP  –  Hémodynamie &amp; électrophysiologie interventionnelle</vt:lpstr>
      <vt:lpstr>Synthèse du modèle – HEI</vt:lpstr>
      <vt:lpstr>Synthèse du modèle – HEI</vt:lpstr>
      <vt:lpstr>Fournitures coûteuses</vt:lpstr>
      <vt:lpstr>Hémodynamie </vt:lpstr>
      <vt:lpstr>Hémodynamie</vt:lpstr>
      <vt:lpstr>Électrophysiologie interventionnelle</vt:lpstr>
      <vt:lpstr>Électrophysiologie interventionnelle</vt:lpstr>
      <vt:lpstr>Portion admis</vt:lpstr>
      <vt:lpstr>Synthèse de la simulation – FAP HEI </vt:lpstr>
      <vt:lpstr>    Modèle HEI et transition</vt:lpstr>
      <vt:lpstr>Prochaines étapes : </vt:lpstr>
      <vt:lpstr>Calendrier des déploiements depuis juillet 2022 : </vt:lpstr>
      <vt:lpstr>Présentation PowerPoint</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lastModifiedBy>Arianne Déraps</cp:lastModifiedBy>
  <cp:revision>12</cp:revision>
  <cp:lastPrinted>2022-03-30T11:51:14Z</cp:lastPrinted>
  <dcterms:created xsi:type="dcterms:W3CDTF">2019-04-02T14:08:11Z</dcterms:created>
  <dcterms:modified xsi:type="dcterms:W3CDTF">2025-08-19T17:59:37Z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2022-03-26T22:45:40Z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b6de0ae6-dcfe-4a25-8b33-83058f753829</vt:lpwstr>
  </property>
  <property fmtid="{D5CDD505-2E9C-101B-9397-08002B2CF9AE}" pid="8" name="MSIP_Label_6a7d8d5d-78e2-4a62-9fcd-016eb5e4c57c_ContentBits">
    <vt:lpwstr>0</vt:lpwstr>
  </property>
  <property fmtid="{D5CDD505-2E9C-101B-9397-08002B2CF9AE}" pid="9" name="ContentTypeId">
    <vt:lpwstr>0x0101005F87CE102919724DA514FC9ED7E57AF4</vt:lpwstr>
  </property>
  <property fmtid="{D5CDD505-2E9C-101B-9397-08002B2CF9AE}" pid="10" name="Order">
    <vt:r8>2059600</vt:r8>
  </property>
  <property fmtid="{D5CDD505-2E9C-101B-9397-08002B2CF9AE}" pid="11" name="xd_Signature">
    <vt:bool>false</vt:bool>
  </property>
  <property fmtid="{D5CDD505-2E9C-101B-9397-08002B2CF9AE}" pid="12" name="xd_ProgID">
    <vt:lpwstr/>
  </property>
  <property fmtid="{D5CDD505-2E9C-101B-9397-08002B2CF9AE}" pid="13" name="_SourceUrl">
    <vt:lpwstr/>
  </property>
  <property fmtid="{D5CDD505-2E9C-101B-9397-08002B2CF9AE}" pid="14" name="_SharedFileIndex">
    <vt:lpwstr/>
  </property>
  <property fmtid="{D5CDD505-2E9C-101B-9397-08002B2CF9AE}" pid="15" name="ComplianceAssetId">
    <vt:lpwstr/>
  </property>
  <property fmtid="{D5CDD505-2E9C-101B-9397-08002B2CF9AE}" pid="16" name="TemplateUrl">
    <vt:lpwstr/>
  </property>
  <property fmtid="{D5CDD505-2E9C-101B-9397-08002B2CF9AE}" pid="17" name="_ExtendedDescription">
    <vt:lpwstr/>
  </property>
  <property fmtid="{D5CDD505-2E9C-101B-9397-08002B2CF9AE}" pid="18" name="TriggerFlowInfo">
    <vt:lpwstr/>
  </property>
  <property fmtid="{D5CDD505-2E9C-101B-9397-08002B2CF9AE}" pid="19" name="MediaServiceImageTags">
    <vt:lpwstr/>
  </property>
</Properties>
</file>